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0" r:id="rId3"/>
    <p:sldId id="261" r:id="rId4"/>
    <p:sldId id="259" r:id="rId5"/>
    <p:sldId id="258" r:id="rId6"/>
    <p:sldId id="257" r:id="rId7"/>
    <p:sldId id="262" r:id="rId8"/>
    <p:sldId id="264" r:id="rId9"/>
    <p:sldId id="265" r:id="rId10"/>
    <p:sldId id="263"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snapToGrid="0">
      <p:cViewPr varScale="1">
        <p:scale>
          <a:sx n="60" d="100"/>
          <a:sy n="60" d="100"/>
        </p:scale>
        <p:origin x="1284"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notesMaster" Target="notesMasters/notesMaster1.xml"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D39EA-473E-416F-B2BF-0853C2471F90}" type="datetimeFigureOut">
              <a:rPr lang="en-US" smtClean="0"/>
              <a:t>2/12/2026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92833D-2799-4677-A7C8-3A4C9E9F65BD}" type="slidenum">
              <a:rPr lang="en-US" smtClean="0"/>
              <a:t>‹#›</a:t>
            </a:fld>
            <a:endParaRPr lang="en-US"/>
          </a:p>
        </p:txBody>
      </p:sp>
    </p:spTree>
    <p:extLst>
      <p:ext uri="{BB962C8B-B14F-4D97-AF65-F5344CB8AC3E}">
        <p14:creationId xmlns:p14="http://schemas.microsoft.com/office/powerpoint/2010/main" val="1729260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Garamond" panose="02020404030301010803" pitchFamily="18" charset="0"/>
              </a:rPr>
              <a:t>The Prince Hall Shriners Foundation, Inc. (PHSF, Inc.) was first incorporated under the name Community Benevolent Corporation (CDC) on January 3, 2002, under the leadership of our William F. Crockett. Originally, for the purpose of the AEAONMS, Inc. National Diabetes Initiative. Our name was changed to the Prince Hall Shriners Foundation, Inc. on July 19, 2005. Since our inception, the PHS Foundation has been steadfast and unmovable in its commitment to serving communities near and far. More significantly, the Foundation partnered with AEAONMS, Inc to support HBCU’s by donating almost $85,000 since 2021. The foundation has also partnered with AEAONMS, Inc to support their Annual Session Bookbag and School Supply giveaway every August by raising funds totaling over $58K and donating over 6,500 Bookbags and School Supplies. PHSF, Inc. provides assistance to communities affected by natural disasters and makes contributions to other non-profit organizations to support their objectives and mission.</a:t>
            </a:r>
          </a:p>
          <a:p>
            <a:endParaRPr lang="en-US" dirty="0"/>
          </a:p>
        </p:txBody>
      </p:sp>
      <p:sp>
        <p:nvSpPr>
          <p:cNvPr id="4" name="Slide Number Placeholder 3"/>
          <p:cNvSpPr>
            <a:spLocks noGrp="1"/>
          </p:cNvSpPr>
          <p:nvPr>
            <p:ph type="sldNum" sz="quarter" idx="5"/>
          </p:nvPr>
        </p:nvSpPr>
        <p:spPr/>
        <p:txBody>
          <a:bodyPr/>
          <a:lstStyle/>
          <a:p>
            <a:fld id="{3B92833D-2799-4677-A7C8-3A4C9E9F65BD}" type="slidenum">
              <a:rPr lang="en-US" smtClean="0"/>
              <a:t>2</a:t>
            </a:fld>
            <a:endParaRPr lang="en-US"/>
          </a:p>
        </p:txBody>
      </p:sp>
    </p:spTree>
    <p:extLst>
      <p:ext uri="{BB962C8B-B14F-4D97-AF65-F5344CB8AC3E}">
        <p14:creationId xmlns:p14="http://schemas.microsoft.com/office/powerpoint/2010/main" val="1200999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CFF20-1F68-8F0A-EB4D-B5E30E4AB4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80C107-DB2B-33D4-FDB5-AFD1996900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14851F-D6C7-5BE5-CC8A-06816CECAE9D}"/>
              </a:ext>
            </a:extLst>
          </p:cNvPr>
          <p:cNvSpPr>
            <a:spLocks noGrp="1"/>
          </p:cNvSpPr>
          <p:nvPr>
            <p:ph type="dt" sz="half" idx="10"/>
          </p:nvPr>
        </p:nvSpPr>
        <p:spPr/>
        <p:txBody>
          <a:bodyPr/>
          <a:lstStyle/>
          <a:p>
            <a:fld id="{9AE55060-0F3E-4DA0-A3E5-524F89468C24}" type="datetimeFigureOut">
              <a:rPr lang="en-US" smtClean="0"/>
              <a:t>2/12/2026</a:t>
            </a:fld>
            <a:endParaRPr lang="en-US"/>
          </a:p>
        </p:txBody>
      </p:sp>
      <p:sp>
        <p:nvSpPr>
          <p:cNvPr id="5" name="Footer Placeholder 4">
            <a:extLst>
              <a:ext uri="{FF2B5EF4-FFF2-40B4-BE49-F238E27FC236}">
                <a16:creationId xmlns:a16="http://schemas.microsoft.com/office/drawing/2014/main" id="{B894E7EE-D343-9F61-4F81-AC2DFCEB7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DC9BF9-82D6-996B-E5D1-FE749D786A23}"/>
              </a:ext>
            </a:extLst>
          </p:cNvPr>
          <p:cNvSpPr>
            <a:spLocks noGrp="1"/>
          </p:cNvSpPr>
          <p:nvPr>
            <p:ph type="sldNum" sz="quarter" idx="12"/>
          </p:nvPr>
        </p:nvSpPr>
        <p:spPr/>
        <p:txBody>
          <a:bodyPr/>
          <a:lstStyle/>
          <a:p>
            <a:fld id="{C9A88D01-D7C2-4321-A87A-F60DD77D56B6}" type="slidenum">
              <a:rPr lang="en-US" smtClean="0"/>
              <a:t>‹#›</a:t>
            </a:fld>
            <a:endParaRPr lang="en-US"/>
          </a:p>
        </p:txBody>
      </p:sp>
    </p:spTree>
    <p:extLst>
      <p:ext uri="{BB962C8B-B14F-4D97-AF65-F5344CB8AC3E}">
        <p14:creationId xmlns:p14="http://schemas.microsoft.com/office/powerpoint/2010/main" val="2858108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4F523-7292-89BE-F731-4DD3F9F5DA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4D917-0518-2797-598C-1A21F234E1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6A17C4-3BD9-78CF-F7F6-BD628F9D3631}"/>
              </a:ext>
            </a:extLst>
          </p:cNvPr>
          <p:cNvSpPr>
            <a:spLocks noGrp="1"/>
          </p:cNvSpPr>
          <p:nvPr>
            <p:ph type="dt" sz="half" idx="10"/>
          </p:nvPr>
        </p:nvSpPr>
        <p:spPr/>
        <p:txBody>
          <a:bodyPr/>
          <a:lstStyle/>
          <a:p>
            <a:fld id="{9AE55060-0F3E-4DA0-A3E5-524F89468C24}" type="datetimeFigureOut">
              <a:rPr lang="en-US" smtClean="0"/>
              <a:t>2/12/2026</a:t>
            </a:fld>
            <a:endParaRPr lang="en-US"/>
          </a:p>
        </p:txBody>
      </p:sp>
      <p:sp>
        <p:nvSpPr>
          <p:cNvPr id="5" name="Footer Placeholder 4">
            <a:extLst>
              <a:ext uri="{FF2B5EF4-FFF2-40B4-BE49-F238E27FC236}">
                <a16:creationId xmlns:a16="http://schemas.microsoft.com/office/drawing/2014/main" id="{93170ED6-CB27-5D4A-12C9-70EF4C361F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0A95C-24CA-DA07-83F6-F806B1E22B6B}"/>
              </a:ext>
            </a:extLst>
          </p:cNvPr>
          <p:cNvSpPr>
            <a:spLocks noGrp="1"/>
          </p:cNvSpPr>
          <p:nvPr>
            <p:ph type="sldNum" sz="quarter" idx="12"/>
          </p:nvPr>
        </p:nvSpPr>
        <p:spPr/>
        <p:txBody>
          <a:bodyPr/>
          <a:lstStyle/>
          <a:p>
            <a:fld id="{C9A88D01-D7C2-4321-A87A-F60DD77D56B6}" type="slidenum">
              <a:rPr lang="en-US" smtClean="0"/>
              <a:t>‹#›</a:t>
            </a:fld>
            <a:endParaRPr lang="en-US"/>
          </a:p>
        </p:txBody>
      </p:sp>
    </p:spTree>
    <p:extLst>
      <p:ext uri="{BB962C8B-B14F-4D97-AF65-F5344CB8AC3E}">
        <p14:creationId xmlns:p14="http://schemas.microsoft.com/office/powerpoint/2010/main" val="2374407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DB648-F2FE-E705-DF00-3F8413CA4D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7BBF5F-7AAC-3D63-7FA4-217F795E7A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003F56-ECBB-C53F-D608-8D8DBB200319}"/>
              </a:ext>
            </a:extLst>
          </p:cNvPr>
          <p:cNvSpPr>
            <a:spLocks noGrp="1"/>
          </p:cNvSpPr>
          <p:nvPr>
            <p:ph type="dt" sz="half" idx="10"/>
          </p:nvPr>
        </p:nvSpPr>
        <p:spPr/>
        <p:txBody>
          <a:bodyPr/>
          <a:lstStyle/>
          <a:p>
            <a:fld id="{9AE55060-0F3E-4DA0-A3E5-524F89468C24}" type="datetimeFigureOut">
              <a:rPr lang="en-US" smtClean="0"/>
              <a:t>2/12/2026</a:t>
            </a:fld>
            <a:endParaRPr lang="en-US"/>
          </a:p>
        </p:txBody>
      </p:sp>
      <p:sp>
        <p:nvSpPr>
          <p:cNvPr id="5" name="Footer Placeholder 4">
            <a:extLst>
              <a:ext uri="{FF2B5EF4-FFF2-40B4-BE49-F238E27FC236}">
                <a16:creationId xmlns:a16="http://schemas.microsoft.com/office/drawing/2014/main" id="{B8B1C88C-36F4-EB02-3A46-697FE79F97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3C31D-117D-8879-4E8F-987EB16204B0}"/>
              </a:ext>
            </a:extLst>
          </p:cNvPr>
          <p:cNvSpPr>
            <a:spLocks noGrp="1"/>
          </p:cNvSpPr>
          <p:nvPr>
            <p:ph type="sldNum" sz="quarter" idx="12"/>
          </p:nvPr>
        </p:nvSpPr>
        <p:spPr/>
        <p:txBody>
          <a:bodyPr/>
          <a:lstStyle/>
          <a:p>
            <a:fld id="{C9A88D01-D7C2-4321-A87A-F60DD77D56B6}" type="slidenum">
              <a:rPr lang="en-US" smtClean="0"/>
              <a:t>‹#›</a:t>
            </a:fld>
            <a:endParaRPr lang="en-US"/>
          </a:p>
        </p:txBody>
      </p:sp>
    </p:spTree>
    <p:extLst>
      <p:ext uri="{BB962C8B-B14F-4D97-AF65-F5344CB8AC3E}">
        <p14:creationId xmlns:p14="http://schemas.microsoft.com/office/powerpoint/2010/main" val="2279911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BF2C4-0F11-FD55-33CF-EF70F8B82A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BD92AB-33D8-2143-A654-935BBA9094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4FC0E8-FA28-695C-DFE9-457EC7B010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38AE41-1E54-3FE5-EF1D-F8AA4026C013}"/>
              </a:ext>
            </a:extLst>
          </p:cNvPr>
          <p:cNvSpPr>
            <a:spLocks noGrp="1"/>
          </p:cNvSpPr>
          <p:nvPr>
            <p:ph type="dt" sz="half" idx="10"/>
          </p:nvPr>
        </p:nvSpPr>
        <p:spPr/>
        <p:txBody>
          <a:bodyPr/>
          <a:lstStyle/>
          <a:p>
            <a:fld id="{9AE55060-0F3E-4DA0-A3E5-524F89468C24}" type="datetimeFigureOut">
              <a:rPr lang="en-US" smtClean="0"/>
              <a:t>2/12/2026</a:t>
            </a:fld>
            <a:endParaRPr lang="en-US"/>
          </a:p>
        </p:txBody>
      </p:sp>
      <p:sp>
        <p:nvSpPr>
          <p:cNvPr id="6" name="Footer Placeholder 5">
            <a:extLst>
              <a:ext uri="{FF2B5EF4-FFF2-40B4-BE49-F238E27FC236}">
                <a16:creationId xmlns:a16="http://schemas.microsoft.com/office/drawing/2014/main" id="{40E929C7-4D66-C26B-0C73-C9054933BB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E9A35D-EC8D-46AB-4EE2-036061809CD4}"/>
              </a:ext>
            </a:extLst>
          </p:cNvPr>
          <p:cNvSpPr>
            <a:spLocks noGrp="1"/>
          </p:cNvSpPr>
          <p:nvPr>
            <p:ph type="sldNum" sz="quarter" idx="12"/>
          </p:nvPr>
        </p:nvSpPr>
        <p:spPr/>
        <p:txBody>
          <a:bodyPr/>
          <a:lstStyle/>
          <a:p>
            <a:fld id="{C9A88D01-D7C2-4321-A87A-F60DD77D56B6}" type="slidenum">
              <a:rPr lang="en-US" smtClean="0"/>
              <a:t>‹#›</a:t>
            </a:fld>
            <a:endParaRPr lang="en-US"/>
          </a:p>
        </p:txBody>
      </p:sp>
    </p:spTree>
    <p:extLst>
      <p:ext uri="{BB962C8B-B14F-4D97-AF65-F5344CB8AC3E}">
        <p14:creationId xmlns:p14="http://schemas.microsoft.com/office/powerpoint/2010/main" val="1739534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A1CF4-5698-9D8F-4D4F-968782312F4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138A9CA-9E48-6C9C-86BB-BDC4B27B11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544028-FF6E-6933-6CBB-3C7459E651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EE8819-FB25-E323-C166-E17886C44A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D382A6-018B-BDAC-B36E-C0D01D1FC1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EC25E3-3754-562F-20C0-6E567DFC711C}"/>
              </a:ext>
            </a:extLst>
          </p:cNvPr>
          <p:cNvSpPr>
            <a:spLocks noGrp="1"/>
          </p:cNvSpPr>
          <p:nvPr>
            <p:ph type="dt" sz="half" idx="10"/>
          </p:nvPr>
        </p:nvSpPr>
        <p:spPr/>
        <p:txBody>
          <a:bodyPr/>
          <a:lstStyle/>
          <a:p>
            <a:fld id="{9AE55060-0F3E-4DA0-A3E5-524F89468C24}" type="datetimeFigureOut">
              <a:rPr lang="en-US" smtClean="0"/>
              <a:t>2/12/2026</a:t>
            </a:fld>
            <a:endParaRPr lang="en-US"/>
          </a:p>
        </p:txBody>
      </p:sp>
      <p:sp>
        <p:nvSpPr>
          <p:cNvPr id="8" name="Footer Placeholder 7">
            <a:extLst>
              <a:ext uri="{FF2B5EF4-FFF2-40B4-BE49-F238E27FC236}">
                <a16:creationId xmlns:a16="http://schemas.microsoft.com/office/drawing/2014/main" id="{8BCF27BF-E55E-DC13-C136-1D5AA2763D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434D42-15BF-470A-FCC7-57ACBA5F138C}"/>
              </a:ext>
            </a:extLst>
          </p:cNvPr>
          <p:cNvSpPr>
            <a:spLocks noGrp="1"/>
          </p:cNvSpPr>
          <p:nvPr>
            <p:ph type="sldNum" sz="quarter" idx="12"/>
          </p:nvPr>
        </p:nvSpPr>
        <p:spPr/>
        <p:txBody>
          <a:bodyPr/>
          <a:lstStyle/>
          <a:p>
            <a:fld id="{C9A88D01-D7C2-4321-A87A-F60DD77D56B6}" type="slidenum">
              <a:rPr lang="en-US" smtClean="0"/>
              <a:t>‹#›</a:t>
            </a:fld>
            <a:endParaRPr lang="en-US"/>
          </a:p>
        </p:txBody>
      </p:sp>
    </p:spTree>
    <p:extLst>
      <p:ext uri="{BB962C8B-B14F-4D97-AF65-F5344CB8AC3E}">
        <p14:creationId xmlns:p14="http://schemas.microsoft.com/office/powerpoint/2010/main" val="758168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92C9E-F524-747C-79E0-29A82FE915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6A649B-D23A-1FD0-0C03-3917C12DE66D}"/>
              </a:ext>
            </a:extLst>
          </p:cNvPr>
          <p:cNvSpPr>
            <a:spLocks noGrp="1"/>
          </p:cNvSpPr>
          <p:nvPr>
            <p:ph type="dt" sz="half" idx="10"/>
          </p:nvPr>
        </p:nvSpPr>
        <p:spPr/>
        <p:txBody>
          <a:bodyPr/>
          <a:lstStyle/>
          <a:p>
            <a:fld id="{9AE55060-0F3E-4DA0-A3E5-524F89468C24}" type="datetimeFigureOut">
              <a:rPr lang="en-US" smtClean="0"/>
              <a:t>2/12/2026</a:t>
            </a:fld>
            <a:endParaRPr lang="en-US"/>
          </a:p>
        </p:txBody>
      </p:sp>
      <p:sp>
        <p:nvSpPr>
          <p:cNvPr id="4" name="Footer Placeholder 3">
            <a:extLst>
              <a:ext uri="{FF2B5EF4-FFF2-40B4-BE49-F238E27FC236}">
                <a16:creationId xmlns:a16="http://schemas.microsoft.com/office/drawing/2014/main" id="{5281E952-892F-2C79-9403-B3F284A2C7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BAEB5AE-DCBC-45E5-178B-01E22B1569BC}"/>
              </a:ext>
            </a:extLst>
          </p:cNvPr>
          <p:cNvSpPr>
            <a:spLocks noGrp="1"/>
          </p:cNvSpPr>
          <p:nvPr>
            <p:ph type="sldNum" sz="quarter" idx="12"/>
          </p:nvPr>
        </p:nvSpPr>
        <p:spPr/>
        <p:txBody>
          <a:bodyPr/>
          <a:lstStyle/>
          <a:p>
            <a:fld id="{C9A88D01-D7C2-4321-A87A-F60DD77D56B6}" type="slidenum">
              <a:rPr lang="en-US" smtClean="0"/>
              <a:t>‹#›</a:t>
            </a:fld>
            <a:endParaRPr lang="en-US"/>
          </a:p>
        </p:txBody>
      </p:sp>
    </p:spTree>
    <p:extLst>
      <p:ext uri="{BB962C8B-B14F-4D97-AF65-F5344CB8AC3E}">
        <p14:creationId xmlns:p14="http://schemas.microsoft.com/office/powerpoint/2010/main" val="3069285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772EDD-4202-9304-7DC6-6AB698E73527}"/>
              </a:ext>
            </a:extLst>
          </p:cNvPr>
          <p:cNvSpPr>
            <a:spLocks noGrp="1"/>
          </p:cNvSpPr>
          <p:nvPr>
            <p:ph type="dt" sz="half" idx="10"/>
          </p:nvPr>
        </p:nvSpPr>
        <p:spPr/>
        <p:txBody>
          <a:bodyPr/>
          <a:lstStyle/>
          <a:p>
            <a:fld id="{9AE55060-0F3E-4DA0-A3E5-524F89468C24}" type="datetimeFigureOut">
              <a:rPr lang="en-US" smtClean="0"/>
              <a:t>2/12/2026</a:t>
            </a:fld>
            <a:endParaRPr lang="en-US"/>
          </a:p>
        </p:txBody>
      </p:sp>
      <p:sp>
        <p:nvSpPr>
          <p:cNvPr id="3" name="Footer Placeholder 2">
            <a:extLst>
              <a:ext uri="{FF2B5EF4-FFF2-40B4-BE49-F238E27FC236}">
                <a16:creationId xmlns:a16="http://schemas.microsoft.com/office/drawing/2014/main" id="{157F86EC-AF06-C725-C052-B73662FCD7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A3154A-0F59-8F27-FBB1-D86B76094B3B}"/>
              </a:ext>
            </a:extLst>
          </p:cNvPr>
          <p:cNvSpPr>
            <a:spLocks noGrp="1"/>
          </p:cNvSpPr>
          <p:nvPr>
            <p:ph type="sldNum" sz="quarter" idx="12"/>
          </p:nvPr>
        </p:nvSpPr>
        <p:spPr/>
        <p:txBody>
          <a:bodyPr/>
          <a:lstStyle/>
          <a:p>
            <a:fld id="{C9A88D01-D7C2-4321-A87A-F60DD77D56B6}" type="slidenum">
              <a:rPr lang="en-US" smtClean="0"/>
              <a:t>‹#›</a:t>
            </a:fld>
            <a:endParaRPr lang="en-US"/>
          </a:p>
        </p:txBody>
      </p:sp>
    </p:spTree>
    <p:extLst>
      <p:ext uri="{BB962C8B-B14F-4D97-AF65-F5344CB8AC3E}">
        <p14:creationId xmlns:p14="http://schemas.microsoft.com/office/powerpoint/2010/main" val="4099744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CA14D-50CF-F5BE-D707-EEF68EFB51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B23218-BBBE-FC4E-7E53-6DBFB4142A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CF0591-59BF-24A5-8A89-35850FD46D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6E1806-FAF7-CC92-60DC-E1A79FC158DA}"/>
              </a:ext>
            </a:extLst>
          </p:cNvPr>
          <p:cNvSpPr>
            <a:spLocks noGrp="1"/>
          </p:cNvSpPr>
          <p:nvPr>
            <p:ph type="dt" sz="half" idx="10"/>
          </p:nvPr>
        </p:nvSpPr>
        <p:spPr/>
        <p:txBody>
          <a:bodyPr/>
          <a:lstStyle/>
          <a:p>
            <a:fld id="{9AE55060-0F3E-4DA0-A3E5-524F89468C24}" type="datetimeFigureOut">
              <a:rPr lang="en-US" smtClean="0"/>
              <a:t>2/12/2026</a:t>
            </a:fld>
            <a:endParaRPr lang="en-US"/>
          </a:p>
        </p:txBody>
      </p:sp>
      <p:sp>
        <p:nvSpPr>
          <p:cNvPr id="6" name="Footer Placeholder 5">
            <a:extLst>
              <a:ext uri="{FF2B5EF4-FFF2-40B4-BE49-F238E27FC236}">
                <a16:creationId xmlns:a16="http://schemas.microsoft.com/office/drawing/2014/main" id="{24B066BE-13A3-3DB8-62EF-FD65FE0B28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9A69FC-DA5E-08B0-CF69-B3361B9E4E05}"/>
              </a:ext>
            </a:extLst>
          </p:cNvPr>
          <p:cNvSpPr>
            <a:spLocks noGrp="1"/>
          </p:cNvSpPr>
          <p:nvPr>
            <p:ph type="sldNum" sz="quarter" idx="12"/>
          </p:nvPr>
        </p:nvSpPr>
        <p:spPr/>
        <p:txBody>
          <a:bodyPr/>
          <a:lstStyle/>
          <a:p>
            <a:fld id="{C9A88D01-D7C2-4321-A87A-F60DD77D56B6}" type="slidenum">
              <a:rPr lang="en-US" smtClean="0"/>
              <a:t>‹#›</a:t>
            </a:fld>
            <a:endParaRPr lang="en-US"/>
          </a:p>
        </p:txBody>
      </p:sp>
    </p:spTree>
    <p:extLst>
      <p:ext uri="{BB962C8B-B14F-4D97-AF65-F5344CB8AC3E}">
        <p14:creationId xmlns:p14="http://schemas.microsoft.com/office/powerpoint/2010/main" val="4226318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EA50F-2DF9-EB5F-4055-56F7768E70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7FCE0F-37C3-4638-BCAA-15EFEE00AC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F69572-2512-3F07-09AB-6C646B74EC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C5252C-3190-B7C9-F54A-A7671579BA8D}"/>
              </a:ext>
            </a:extLst>
          </p:cNvPr>
          <p:cNvSpPr>
            <a:spLocks noGrp="1"/>
          </p:cNvSpPr>
          <p:nvPr>
            <p:ph type="dt" sz="half" idx="10"/>
          </p:nvPr>
        </p:nvSpPr>
        <p:spPr/>
        <p:txBody>
          <a:bodyPr/>
          <a:lstStyle/>
          <a:p>
            <a:fld id="{9AE55060-0F3E-4DA0-A3E5-524F89468C24}" type="datetimeFigureOut">
              <a:rPr lang="en-US" smtClean="0"/>
              <a:t>2/12/2026</a:t>
            </a:fld>
            <a:endParaRPr lang="en-US"/>
          </a:p>
        </p:txBody>
      </p:sp>
      <p:sp>
        <p:nvSpPr>
          <p:cNvPr id="6" name="Footer Placeholder 5">
            <a:extLst>
              <a:ext uri="{FF2B5EF4-FFF2-40B4-BE49-F238E27FC236}">
                <a16:creationId xmlns:a16="http://schemas.microsoft.com/office/drawing/2014/main" id="{E3DB8143-7017-92EB-B49E-B09E2D20EE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D44552-3D8B-EC8A-1B35-826AA2070802}"/>
              </a:ext>
            </a:extLst>
          </p:cNvPr>
          <p:cNvSpPr>
            <a:spLocks noGrp="1"/>
          </p:cNvSpPr>
          <p:nvPr>
            <p:ph type="sldNum" sz="quarter" idx="12"/>
          </p:nvPr>
        </p:nvSpPr>
        <p:spPr/>
        <p:txBody>
          <a:bodyPr/>
          <a:lstStyle/>
          <a:p>
            <a:fld id="{C9A88D01-D7C2-4321-A87A-F60DD77D56B6}" type="slidenum">
              <a:rPr lang="en-US" smtClean="0"/>
              <a:t>‹#›</a:t>
            </a:fld>
            <a:endParaRPr lang="en-US"/>
          </a:p>
        </p:txBody>
      </p:sp>
    </p:spTree>
    <p:extLst>
      <p:ext uri="{BB962C8B-B14F-4D97-AF65-F5344CB8AC3E}">
        <p14:creationId xmlns:p14="http://schemas.microsoft.com/office/powerpoint/2010/main" val="1195508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3D816-C806-5690-8E63-0C5C004399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73C7DE-85BC-20AC-E563-85C935F7A1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A6AA2C-583B-41C9-47F9-4599E37D4E6B}"/>
              </a:ext>
            </a:extLst>
          </p:cNvPr>
          <p:cNvSpPr>
            <a:spLocks noGrp="1"/>
          </p:cNvSpPr>
          <p:nvPr>
            <p:ph type="dt" sz="half" idx="10"/>
          </p:nvPr>
        </p:nvSpPr>
        <p:spPr/>
        <p:txBody>
          <a:bodyPr/>
          <a:lstStyle/>
          <a:p>
            <a:fld id="{9AE55060-0F3E-4DA0-A3E5-524F89468C24}" type="datetimeFigureOut">
              <a:rPr lang="en-US" smtClean="0"/>
              <a:t>2/12/2026</a:t>
            </a:fld>
            <a:endParaRPr lang="en-US"/>
          </a:p>
        </p:txBody>
      </p:sp>
      <p:sp>
        <p:nvSpPr>
          <p:cNvPr id="5" name="Footer Placeholder 4">
            <a:extLst>
              <a:ext uri="{FF2B5EF4-FFF2-40B4-BE49-F238E27FC236}">
                <a16:creationId xmlns:a16="http://schemas.microsoft.com/office/drawing/2014/main" id="{D9441C5D-2780-4580-D327-A75B309CCC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FD5631-FF38-8435-ACC3-85F4E20A027C}"/>
              </a:ext>
            </a:extLst>
          </p:cNvPr>
          <p:cNvSpPr>
            <a:spLocks noGrp="1"/>
          </p:cNvSpPr>
          <p:nvPr>
            <p:ph type="sldNum" sz="quarter" idx="12"/>
          </p:nvPr>
        </p:nvSpPr>
        <p:spPr/>
        <p:txBody>
          <a:bodyPr/>
          <a:lstStyle/>
          <a:p>
            <a:fld id="{C9A88D01-D7C2-4321-A87A-F60DD77D56B6}" type="slidenum">
              <a:rPr lang="en-US" smtClean="0"/>
              <a:t>‹#›</a:t>
            </a:fld>
            <a:endParaRPr lang="en-US"/>
          </a:p>
        </p:txBody>
      </p:sp>
    </p:spTree>
    <p:extLst>
      <p:ext uri="{BB962C8B-B14F-4D97-AF65-F5344CB8AC3E}">
        <p14:creationId xmlns:p14="http://schemas.microsoft.com/office/powerpoint/2010/main" val="1891660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0F2FE5-41ED-8F99-76AC-F6B5A9CB92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2FFF3A-F232-5EF8-A577-0267FA26D6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86184-DAD0-C760-827A-60C361A1BF1A}"/>
              </a:ext>
            </a:extLst>
          </p:cNvPr>
          <p:cNvSpPr>
            <a:spLocks noGrp="1"/>
          </p:cNvSpPr>
          <p:nvPr>
            <p:ph type="dt" sz="half" idx="10"/>
          </p:nvPr>
        </p:nvSpPr>
        <p:spPr/>
        <p:txBody>
          <a:bodyPr/>
          <a:lstStyle/>
          <a:p>
            <a:fld id="{9AE55060-0F3E-4DA0-A3E5-524F89468C24}" type="datetimeFigureOut">
              <a:rPr lang="en-US" smtClean="0"/>
              <a:t>2/12/2026</a:t>
            </a:fld>
            <a:endParaRPr lang="en-US"/>
          </a:p>
        </p:txBody>
      </p:sp>
      <p:sp>
        <p:nvSpPr>
          <p:cNvPr id="5" name="Footer Placeholder 4">
            <a:extLst>
              <a:ext uri="{FF2B5EF4-FFF2-40B4-BE49-F238E27FC236}">
                <a16:creationId xmlns:a16="http://schemas.microsoft.com/office/drawing/2014/main" id="{738F07FE-7775-4A4E-8E0F-3EF1D5C771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BE2973-C15E-C33E-CC7B-8FA99D950172}"/>
              </a:ext>
            </a:extLst>
          </p:cNvPr>
          <p:cNvSpPr>
            <a:spLocks noGrp="1"/>
          </p:cNvSpPr>
          <p:nvPr>
            <p:ph type="sldNum" sz="quarter" idx="12"/>
          </p:nvPr>
        </p:nvSpPr>
        <p:spPr/>
        <p:txBody>
          <a:bodyPr/>
          <a:lstStyle/>
          <a:p>
            <a:fld id="{C9A88D01-D7C2-4321-A87A-F60DD77D56B6}" type="slidenum">
              <a:rPr lang="en-US" smtClean="0"/>
              <a:t>‹#›</a:t>
            </a:fld>
            <a:endParaRPr lang="en-US"/>
          </a:p>
        </p:txBody>
      </p:sp>
    </p:spTree>
    <p:extLst>
      <p:ext uri="{BB962C8B-B14F-4D97-AF65-F5344CB8AC3E}">
        <p14:creationId xmlns:p14="http://schemas.microsoft.com/office/powerpoint/2010/main" val="4111981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0ED1E1-4F11-1A85-676C-CBFAFD767B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45B5D3-EEFA-0746-CA31-530A40893D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07ED52-6196-9D74-C4FD-5A534233A9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AE55060-0F3E-4DA0-A3E5-524F89468C24}" type="datetimeFigureOut">
              <a:rPr lang="en-US" smtClean="0"/>
              <a:t>2/12/2026</a:t>
            </a:fld>
            <a:endParaRPr lang="en-US"/>
          </a:p>
        </p:txBody>
      </p:sp>
      <p:sp>
        <p:nvSpPr>
          <p:cNvPr id="5" name="Footer Placeholder 4">
            <a:extLst>
              <a:ext uri="{FF2B5EF4-FFF2-40B4-BE49-F238E27FC236}">
                <a16:creationId xmlns:a16="http://schemas.microsoft.com/office/drawing/2014/main" id="{6BF34EC5-AC5B-EF47-966B-88C3431B70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CBD38B-7D82-CF86-7165-6C5827DB1E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A88D01-D7C2-4321-A87A-F60DD77D56B6}" type="slidenum">
              <a:rPr lang="en-US" smtClean="0"/>
              <a:t>‹#›</a:t>
            </a:fld>
            <a:endParaRPr lang="en-US"/>
          </a:p>
        </p:txBody>
      </p:sp>
    </p:spTree>
    <p:extLst>
      <p:ext uri="{BB962C8B-B14F-4D97-AF65-F5344CB8AC3E}">
        <p14:creationId xmlns:p14="http://schemas.microsoft.com/office/powerpoint/2010/main" val="3840911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1.png" /><Relationship Id="rId1" Type="http://schemas.openxmlformats.org/officeDocument/2006/relationships/slideLayout" Target="../slideLayouts/slideLayout1.xml" /><Relationship Id="rId4" Type="http://schemas.openxmlformats.org/officeDocument/2006/relationships/image" Target="../media/image6.svg" /></Relationships>
</file>

<file path=ppt/slides/_rels/slide1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Relationship Id="rId3" Type="http://schemas.openxmlformats.org/officeDocument/2006/relationships/hyperlink" Target="mailto:info@princehallshrinersfoundation.org" TargetMode="External" /><Relationship Id="rId2" Type="http://schemas.openxmlformats.org/officeDocument/2006/relationships/image" Target="../media/image7.jpeg" /><Relationship Id="rId1" Type="http://schemas.openxmlformats.org/officeDocument/2006/relationships/slideLayout" Target="../slideLayouts/slideLayout2.xml" /><Relationship Id="rId4" Type="http://schemas.openxmlformats.org/officeDocument/2006/relationships/image" Target="../media/image1.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9ACA2C-7346-6CF8-0AED-6BA7D6C361BE}"/>
              </a:ext>
            </a:extLst>
          </p:cNvPr>
          <p:cNvSpPr/>
          <p:nvPr/>
        </p:nvSpPr>
        <p:spPr>
          <a:xfrm>
            <a:off x="0" y="0"/>
            <a:ext cx="12192000" cy="36896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07219602-0615-FD07-D508-1BB9B73F2A9C}"/>
              </a:ext>
            </a:extLst>
          </p:cNvPr>
          <p:cNvSpPr/>
          <p:nvPr/>
        </p:nvSpPr>
        <p:spPr>
          <a:xfrm>
            <a:off x="0" y="6569242"/>
            <a:ext cx="12192000" cy="36896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D95E918-9302-4A92-A21A-1BFCE5B43AA9}"/>
              </a:ext>
            </a:extLst>
          </p:cNvPr>
          <p:cNvPicPr>
            <a:picLocks noChangeAspect="1"/>
          </p:cNvPicPr>
          <p:nvPr/>
        </p:nvPicPr>
        <p:blipFill>
          <a:blip r:embed="rId2"/>
          <a:srcRect t="5278" b="5278"/>
          <a:stretch/>
        </p:blipFill>
        <p:spPr>
          <a:xfrm>
            <a:off x="8178425" y="3481823"/>
            <a:ext cx="4013575" cy="3456387"/>
          </a:xfrm>
          <a:prstGeom prst="rect">
            <a:avLst/>
          </a:prstGeom>
        </p:spPr>
      </p:pic>
      <p:sp>
        <p:nvSpPr>
          <p:cNvPr id="8" name="TextBox 7">
            <a:extLst>
              <a:ext uri="{FF2B5EF4-FFF2-40B4-BE49-F238E27FC236}">
                <a16:creationId xmlns:a16="http://schemas.microsoft.com/office/drawing/2014/main" id="{9DD51D10-A281-46F4-AFA6-DA0FD673E7E8}"/>
              </a:ext>
            </a:extLst>
          </p:cNvPr>
          <p:cNvSpPr txBox="1"/>
          <p:nvPr/>
        </p:nvSpPr>
        <p:spPr>
          <a:xfrm>
            <a:off x="-693821" y="615189"/>
            <a:ext cx="13579641" cy="707886"/>
          </a:xfrm>
          <a:prstGeom prst="rect">
            <a:avLst/>
          </a:prstGeom>
          <a:noFill/>
        </p:spPr>
        <p:txBody>
          <a:bodyPr wrap="square">
            <a:spAutoFit/>
          </a:bodyPr>
          <a:lstStyle/>
          <a:p>
            <a:pPr algn="ctr"/>
            <a:r>
              <a:rPr lang="en-US" sz="4000" b="1" dirty="0">
                <a:latin typeface="Georgia" panose="02040502050405020303" pitchFamily="18" charset="0"/>
              </a:rPr>
              <a:t>Prince Hall Shriners Foundation, Inc. </a:t>
            </a:r>
          </a:p>
        </p:txBody>
      </p:sp>
      <p:sp>
        <p:nvSpPr>
          <p:cNvPr id="10" name="TextBox 9">
            <a:extLst>
              <a:ext uri="{FF2B5EF4-FFF2-40B4-BE49-F238E27FC236}">
                <a16:creationId xmlns:a16="http://schemas.microsoft.com/office/drawing/2014/main" id="{FD9872A3-E3B0-A5B6-0A9C-3BDC7B9D0E9E}"/>
              </a:ext>
            </a:extLst>
          </p:cNvPr>
          <p:cNvSpPr txBox="1"/>
          <p:nvPr/>
        </p:nvSpPr>
        <p:spPr>
          <a:xfrm>
            <a:off x="2931694" y="1323075"/>
            <a:ext cx="6104020" cy="369332"/>
          </a:xfrm>
          <a:prstGeom prst="rect">
            <a:avLst/>
          </a:prstGeom>
          <a:noFill/>
        </p:spPr>
        <p:txBody>
          <a:bodyPr wrap="square">
            <a:spAutoFit/>
          </a:bodyPr>
          <a:lstStyle/>
          <a:p>
            <a:pPr algn="ctr">
              <a:buNone/>
            </a:pPr>
            <a:r>
              <a:rPr lang="en-US" i="1" dirty="0">
                <a:solidFill>
                  <a:srgbClr val="212121"/>
                </a:solidFill>
                <a:effectLst/>
                <a:latin typeface="Playfair Display" panose="00000500000000000000" pitchFamily="2" charset="0"/>
              </a:rPr>
              <a:t>A Helping Hand to our Communities</a:t>
            </a:r>
          </a:p>
        </p:txBody>
      </p:sp>
      <p:sp>
        <p:nvSpPr>
          <p:cNvPr id="11" name="TextBox 10">
            <a:extLst>
              <a:ext uri="{FF2B5EF4-FFF2-40B4-BE49-F238E27FC236}">
                <a16:creationId xmlns:a16="http://schemas.microsoft.com/office/drawing/2014/main" id="{8BF45371-21D5-6313-C23E-3A1994AAB61C}"/>
              </a:ext>
            </a:extLst>
          </p:cNvPr>
          <p:cNvSpPr txBox="1"/>
          <p:nvPr/>
        </p:nvSpPr>
        <p:spPr>
          <a:xfrm>
            <a:off x="-693821" y="2767834"/>
            <a:ext cx="13579641" cy="461665"/>
          </a:xfrm>
          <a:prstGeom prst="rect">
            <a:avLst/>
          </a:prstGeom>
          <a:noFill/>
        </p:spPr>
        <p:txBody>
          <a:bodyPr wrap="square">
            <a:spAutoFit/>
          </a:bodyPr>
          <a:lstStyle/>
          <a:p>
            <a:pPr algn="ctr"/>
            <a:r>
              <a:rPr lang="en-US" sz="2400" i="1" dirty="0">
                <a:latin typeface="Georgia" panose="02040502050405020303" pitchFamily="18" charset="0"/>
              </a:rPr>
              <a:t>“Strengthening Communities. Ensuring Accountability. Driving Impact.”</a:t>
            </a:r>
            <a:endParaRPr lang="en-US" sz="4000" b="1" dirty="0">
              <a:latin typeface="Georgia" panose="02040502050405020303" pitchFamily="18" charset="0"/>
            </a:endParaRPr>
          </a:p>
        </p:txBody>
      </p:sp>
      <p:sp>
        <p:nvSpPr>
          <p:cNvPr id="12" name="TextBox 11">
            <a:extLst>
              <a:ext uri="{FF2B5EF4-FFF2-40B4-BE49-F238E27FC236}">
                <a16:creationId xmlns:a16="http://schemas.microsoft.com/office/drawing/2014/main" id="{C87E7A22-A243-4E7B-0B4D-A66303B762EE}"/>
              </a:ext>
            </a:extLst>
          </p:cNvPr>
          <p:cNvSpPr txBox="1"/>
          <p:nvPr/>
        </p:nvSpPr>
        <p:spPr>
          <a:xfrm>
            <a:off x="397932" y="2059948"/>
            <a:ext cx="11396133" cy="707886"/>
          </a:xfrm>
          <a:prstGeom prst="rect">
            <a:avLst/>
          </a:prstGeom>
          <a:noFill/>
        </p:spPr>
        <p:txBody>
          <a:bodyPr wrap="square">
            <a:spAutoFit/>
          </a:bodyPr>
          <a:lstStyle/>
          <a:p>
            <a:pPr algn="ctr"/>
            <a:r>
              <a:rPr lang="en-US" sz="4000" b="1" dirty="0">
                <a:latin typeface="Georgia" panose="02040502050405020303" pitchFamily="18" charset="0"/>
              </a:rPr>
              <a:t>Foundation Overview</a:t>
            </a:r>
          </a:p>
        </p:txBody>
      </p:sp>
    </p:spTree>
    <p:extLst>
      <p:ext uri="{BB962C8B-B14F-4D97-AF65-F5344CB8AC3E}">
        <p14:creationId xmlns:p14="http://schemas.microsoft.com/office/powerpoint/2010/main" val="2765214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FD4E5-B3C4-7B12-FBAB-502D6D9DED1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F2A510D-E8B5-735C-9573-408B77C11733}"/>
              </a:ext>
            </a:extLst>
          </p:cNvPr>
          <p:cNvSpPr/>
          <p:nvPr/>
        </p:nvSpPr>
        <p:spPr>
          <a:xfrm>
            <a:off x="0" y="0"/>
            <a:ext cx="12192000" cy="36896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8B621C71-CE17-0D7F-C241-22059C3BDBB2}"/>
              </a:ext>
            </a:extLst>
          </p:cNvPr>
          <p:cNvPicPr>
            <a:picLocks noChangeAspect="1"/>
          </p:cNvPicPr>
          <p:nvPr/>
        </p:nvPicPr>
        <p:blipFill>
          <a:blip r:embed="rId3"/>
          <a:stretch>
            <a:fillRect/>
          </a:stretch>
        </p:blipFill>
        <p:spPr>
          <a:xfrm>
            <a:off x="0" y="368969"/>
            <a:ext cx="12192000" cy="6489032"/>
          </a:xfrm>
          <a:prstGeom prst="rect">
            <a:avLst/>
          </a:prstGeom>
        </p:spPr>
      </p:pic>
    </p:spTree>
    <p:extLst>
      <p:ext uri="{BB962C8B-B14F-4D97-AF65-F5344CB8AC3E}">
        <p14:creationId xmlns:p14="http://schemas.microsoft.com/office/powerpoint/2010/main" val="3348851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D196E-62FE-F271-7428-FC53E515B8B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7F5D585-E398-A1F7-1060-FD47F5A8BF13}"/>
              </a:ext>
            </a:extLst>
          </p:cNvPr>
          <p:cNvSpPr/>
          <p:nvPr/>
        </p:nvSpPr>
        <p:spPr>
          <a:xfrm>
            <a:off x="0" y="0"/>
            <a:ext cx="12192000" cy="36896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14CE08B5-F095-51DB-7D3B-FFD0DE7BD7D7}"/>
              </a:ext>
            </a:extLst>
          </p:cNvPr>
          <p:cNvSpPr/>
          <p:nvPr/>
        </p:nvSpPr>
        <p:spPr>
          <a:xfrm>
            <a:off x="0" y="6569242"/>
            <a:ext cx="12192000" cy="36896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339C560-48B5-2B86-8869-4BC85D7AFECD}"/>
              </a:ext>
            </a:extLst>
          </p:cNvPr>
          <p:cNvPicPr>
            <a:picLocks noChangeAspect="1"/>
          </p:cNvPicPr>
          <p:nvPr/>
        </p:nvPicPr>
        <p:blipFill>
          <a:blip r:embed="rId2"/>
          <a:srcRect t="5278" b="5278"/>
          <a:stretch/>
        </p:blipFill>
        <p:spPr>
          <a:xfrm>
            <a:off x="11369998" y="6230323"/>
            <a:ext cx="822001" cy="707886"/>
          </a:xfrm>
          <a:prstGeom prst="rect">
            <a:avLst/>
          </a:prstGeom>
        </p:spPr>
      </p:pic>
      <p:sp>
        <p:nvSpPr>
          <p:cNvPr id="2" name="TextBox 1">
            <a:extLst>
              <a:ext uri="{FF2B5EF4-FFF2-40B4-BE49-F238E27FC236}">
                <a16:creationId xmlns:a16="http://schemas.microsoft.com/office/drawing/2014/main" id="{482633E9-C6CC-8476-BF98-0B87064E8511}"/>
              </a:ext>
            </a:extLst>
          </p:cNvPr>
          <p:cNvSpPr txBox="1"/>
          <p:nvPr/>
        </p:nvSpPr>
        <p:spPr>
          <a:xfrm>
            <a:off x="-693822" y="599800"/>
            <a:ext cx="13579641" cy="707886"/>
          </a:xfrm>
          <a:prstGeom prst="rect">
            <a:avLst/>
          </a:prstGeom>
          <a:noFill/>
        </p:spPr>
        <p:txBody>
          <a:bodyPr wrap="square">
            <a:spAutoFit/>
          </a:bodyPr>
          <a:lstStyle/>
          <a:p>
            <a:pPr algn="ctr"/>
            <a:r>
              <a:rPr lang="en-US" sz="4000" b="1" dirty="0">
                <a:latin typeface="Georgia" panose="02040502050405020303" pitchFamily="18" charset="0"/>
              </a:rPr>
              <a:t>Prince Hall Shriners Foundation, Inc. </a:t>
            </a:r>
          </a:p>
        </p:txBody>
      </p:sp>
      <p:sp>
        <p:nvSpPr>
          <p:cNvPr id="7" name="TextBox 6">
            <a:extLst>
              <a:ext uri="{FF2B5EF4-FFF2-40B4-BE49-F238E27FC236}">
                <a16:creationId xmlns:a16="http://schemas.microsoft.com/office/drawing/2014/main" id="{50BF3EA0-0143-473C-1084-01B605218C52}"/>
              </a:ext>
            </a:extLst>
          </p:cNvPr>
          <p:cNvSpPr txBox="1"/>
          <p:nvPr/>
        </p:nvSpPr>
        <p:spPr>
          <a:xfrm>
            <a:off x="6121543" y="1588708"/>
            <a:ext cx="5659455" cy="461665"/>
          </a:xfrm>
          <a:prstGeom prst="rect">
            <a:avLst/>
          </a:prstGeom>
          <a:noFill/>
        </p:spPr>
        <p:txBody>
          <a:bodyPr wrap="square">
            <a:spAutoFit/>
          </a:bodyPr>
          <a:lstStyle/>
          <a:p>
            <a:pPr algn="ctr"/>
            <a:r>
              <a:rPr lang="en-US" sz="2400" b="1" dirty="0">
                <a:latin typeface="Georgia" panose="02040502050405020303" pitchFamily="18" charset="0"/>
              </a:rPr>
              <a:t>GOVERNANCE STRUCTURE</a:t>
            </a:r>
          </a:p>
        </p:txBody>
      </p:sp>
      <p:pic>
        <p:nvPicPr>
          <p:cNvPr id="9" name="Picture 8">
            <a:extLst>
              <a:ext uri="{FF2B5EF4-FFF2-40B4-BE49-F238E27FC236}">
                <a16:creationId xmlns:a16="http://schemas.microsoft.com/office/drawing/2014/main" id="{10DE5482-9286-F686-3BE1-001E70BE0F4D}"/>
              </a:ext>
            </a:extLst>
          </p:cNvPr>
          <p:cNvPicPr>
            <a:picLocks noChangeAspect="1"/>
          </p:cNvPicPr>
          <p:nvPr/>
        </p:nvPicPr>
        <p:blipFill>
          <a:blip r:embed="rId3"/>
          <a:stretch>
            <a:fillRect/>
          </a:stretch>
        </p:blipFill>
        <p:spPr>
          <a:xfrm>
            <a:off x="7106652" y="2291470"/>
            <a:ext cx="3958545" cy="3723965"/>
          </a:xfrm>
          <a:prstGeom prst="rect">
            <a:avLst/>
          </a:prstGeom>
        </p:spPr>
      </p:pic>
      <p:sp>
        <p:nvSpPr>
          <p:cNvPr id="11" name="TextBox 10">
            <a:extLst>
              <a:ext uri="{FF2B5EF4-FFF2-40B4-BE49-F238E27FC236}">
                <a16:creationId xmlns:a16="http://schemas.microsoft.com/office/drawing/2014/main" id="{DB0266C0-EF36-A4DE-B45F-B79DDF2F3864}"/>
              </a:ext>
            </a:extLst>
          </p:cNvPr>
          <p:cNvSpPr txBox="1"/>
          <p:nvPr/>
        </p:nvSpPr>
        <p:spPr>
          <a:xfrm>
            <a:off x="1336292" y="1588708"/>
            <a:ext cx="3664388" cy="461665"/>
          </a:xfrm>
          <a:prstGeom prst="rect">
            <a:avLst/>
          </a:prstGeom>
          <a:noFill/>
        </p:spPr>
        <p:txBody>
          <a:bodyPr wrap="square">
            <a:spAutoFit/>
          </a:bodyPr>
          <a:lstStyle/>
          <a:p>
            <a:pPr algn="ctr"/>
            <a:r>
              <a:rPr lang="en-US" sz="2400" b="1" dirty="0">
                <a:latin typeface="Georgia" panose="02040502050405020303" pitchFamily="18" charset="0"/>
              </a:rPr>
              <a:t>LEGAL STRUCTURE</a:t>
            </a:r>
            <a:endParaRPr lang="en-US" sz="2400" dirty="0"/>
          </a:p>
        </p:txBody>
      </p:sp>
      <p:sp>
        <p:nvSpPr>
          <p:cNvPr id="14" name="TextBox 13">
            <a:extLst>
              <a:ext uri="{FF2B5EF4-FFF2-40B4-BE49-F238E27FC236}">
                <a16:creationId xmlns:a16="http://schemas.microsoft.com/office/drawing/2014/main" id="{F7AA1EE2-02F6-511A-2F88-346355EA47FF}"/>
              </a:ext>
            </a:extLst>
          </p:cNvPr>
          <p:cNvSpPr txBox="1"/>
          <p:nvPr/>
        </p:nvSpPr>
        <p:spPr>
          <a:xfrm>
            <a:off x="796457" y="2137355"/>
            <a:ext cx="5299541" cy="4154984"/>
          </a:xfrm>
          <a:prstGeom prst="rect">
            <a:avLst/>
          </a:prstGeom>
          <a:noFill/>
        </p:spPr>
        <p:txBody>
          <a:bodyPr wrap="square">
            <a:spAutoFit/>
          </a:bodyPr>
          <a:lstStyle/>
          <a:p>
            <a:pPr marL="285750" indent="-285750">
              <a:buFont typeface="Arial" panose="020B0604020202020204" pitchFamily="34" charset="0"/>
              <a:buChar char="•"/>
            </a:pPr>
            <a:r>
              <a:rPr lang="en-US" sz="2400" dirty="0">
                <a:latin typeface="Georgia" panose="02040502050405020303" pitchFamily="18" charset="0"/>
              </a:rPr>
              <a:t>No owners; governed by a Board of Directors</a:t>
            </a:r>
          </a:p>
          <a:p>
            <a:pPr marL="285750" indent="-285750">
              <a:buFont typeface="Arial" panose="020B0604020202020204" pitchFamily="34" charset="0"/>
              <a:buChar char="•"/>
            </a:pPr>
            <a:r>
              <a:rPr lang="en-US" sz="2400" dirty="0">
                <a:latin typeface="Georgia" panose="02040502050405020303" pitchFamily="18" charset="0"/>
              </a:rPr>
              <a:t>Operates under Tennessee nonprofit law</a:t>
            </a:r>
          </a:p>
          <a:p>
            <a:pPr marL="285750" indent="-285750">
              <a:buFont typeface="Arial" panose="020B0604020202020204" pitchFamily="34" charset="0"/>
              <a:buChar char="•"/>
            </a:pPr>
            <a:endParaRPr lang="en-US" sz="2400" dirty="0">
              <a:latin typeface="Georgia" panose="02040502050405020303" pitchFamily="18" charset="0"/>
            </a:endParaRPr>
          </a:p>
          <a:p>
            <a:r>
              <a:rPr lang="en-US" sz="2400" b="1" dirty="0">
                <a:latin typeface="Georgia" panose="02040502050405020303" pitchFamily="18" charset="0"/>
              </a:rPr>
              <a:t>Board Duties:</a:t>
            </a:r>
          </a:p>
          <a:p>
            <a:pPr marL="742950" lvl="1" indent="-285750">
              <a:buFont typeface="Arial" panose="020B0604020202020204" pitchFamily="34" charset="0"/>
              <a:buChar char="•"/>
            </a:pPr>
            <a:r>
              <a:rPr lang="en-US" sz="2400" dirty="0">
                <a:latin typeface="Georgia" panose="02040502050405020303" pitchFamily="18" charset="0"/>
              </a:rPr>
              <a:t>Act in good faith</a:t>
            </a:r>
          </a:p>
          <a:p>
            <a:pPr marL="742950" lvl="1" indent="-285750">
              <a:buFont typeface="Arial" panose="020B0604020202020204" pitchFamily="34" charset="0"/>
              <a:buChar char="•"/>
            </a:pPr>
            <a:r>
              <a:rPr lang="en-US" sz="2400" dirty="0">
                <a:latin typeface="Georgia" panose="02040502050405020303" pitchFamily="18" charset="0"/>
              </a:rPr>
              <a:t>Avoid conflicts of interest</a:t>
            </a:r>
          </a:p>
          <a:p>
            <a:pPr marL="742950" lvl="1" indent="-285750">
              <a:buFont typeface="Arial" panose="020B0604020202020204" pitchFamily="34" charset="0"/>
              <a:buChar char="•"/>
            </a:pPr>
            <a:r>
              <a:rPr lang="en-US" sz="2400" dirty="0">
                <a:latin typeface="Georgia" panose="02040502050405020303" pitchFamily="18" charset="0"/>
              </a:rPr>
              <a:t>Make informed decisions</a:t>
            </a:r>
          </a:p>
          <a:p>
            <a:pPr marL="742950" lvl="1" indent="-285750">
              <a:buFont typeface="Arial" panose="020B0604020202020204" pitchFamily="34" charset="0"/>
              <a:buChar char="•"/>
            </a:pPr>
            <a:r>
              <a:rPr lang="en-US" sz="2400" dirty="0">
                <a:latin typeface="Georgia" panose="02040502050405020303" pitchFamily="18" charset="0"/>
              </a:rPr>
              <a:t>Assets must remain dedicated to charitable purposes</a:t>
            </a:r>
          </a:p>
        </p:txBody>
      </p:sp>
    </p:spTree>
    <p:extLst>
      <p:ext uri="{BB962C8B-B14F-4D97-AF65-F5344CB8AC3E}">
        <p14:creationId xmlns:p14="http://schemas.microsoft.com/office/powerpoint/2010/main" val="84155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9FD70-D3AB-9700-BA0F-21585AE6FEC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BF2D5DF-AB5F-00C3-8355-EE5C845AAFAE}"/>
              </a:ext>
            </a:extLst>
          </p:cNvPr>
          <p:cNvSpPr/>
          <p:nvPr/>
        </p:nvSpPr>
        <p:spPr>
          <a:xfrm>
            <a:off x="0" y="0"/>
            <a:ext cx="12192000" cy="36896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3EF9A98-DBD9-2E0B-A313-9F6A76C25A6F}"/>
              </a:ext>
            </a:extLst>
          </p:cNvPr>
          <p:cNvSpPr/>
          <p:nvPr/>
        </p:nvSpPr>
        <p:spPr>
          <a:xfrm>
            <a:off x="0" y="6569242"/>
            <a:ext cx="12192000" cy="36896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36194C1-FCF5-8E28-FDAD-0AC4D1AEC80A}"/>
              </a:ext>
            </a:extLst>
          </p:cNvPr>
          <p:cNvPicPr>
            <a:picLocks noChangeAspect="1"/>
          </p:cNvPicPr>
          <p:nvPr/>
        </p:nvPicPr>
        <p:blipFill>
          <a:blip r:embed="rId2"/>
          <a:srcRect t="5278" b="5278"/>
          <a:stretch/>
        </p:blipFill>
        <p:spPr>
          <a:xfrm>
            <a:off x="11389895" y="6247458"/>
            <a:ext cx="802105" cy="690752"/>
          </a:xfrm>
          <a:prstGeom prst="rect">
            <a:avLst/>
          </a:prstGeom>
        </p:spPr>
      </p:pic>
      <p:pic>
        <p:nvPicPr>
          <p:cNvPr id="3" name="Picture 2">
            <a:extLst>
              <a:ext uri="{FF2B5EF4-FFF2-40B4-BE49-F238E27FC236}">
                <a16:creationId xmlns:a16="http://schemas.microsoft.com/office/drawing/2014/main" id="{98217323-D3EA-7DBA-F3EE-54C4D398B9C9}"/>
              </a:ext>
            </a:extLst>
          </p:cNvPr>
          <p:cNvPicPr>
            <a:picLocks noChangeAspect="1"/>
          </p:cNvPicPr>
          <p:nvPr/>
        </p:nvPicPr>
        <p:blipFill>
          <a:blip r:embed="rId3"/>
          <a:stretch>
            <a:fillRect/>
          </a:stretch>
        </p:blipFill>
        <p:spPr>
          <a:xfrm>
            <a:off x="660400" y="1000992"/>
            <a:ext cx="10574867" cy="4668536"/>
          </a:xfrm>
          <a:prstGeom prst="rect">
            <a:avLst/>
          </a:prstGeom>
        </p:spPr>
      </p:pic>
    </p:spTree>
    <p:extLst>
      <p:ext uri="{BB962C8B-B14F-4D97-AF65-F5344CB8AC3E}">
        <p14:creationId xmlns:p14="http://schemas.microsoft.com/office/powerpoint/2010/main" val="409232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1972E-B826-0FDA-6032-190C04F7339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93F1671-95E7-201C-055B-3A30CC9772CD}"/>
              </a:ext>
            </a:extLst>
          </p:cNvPr>
          <p:cNvSpPr/>
          <p:nvPr/>
        </p:nvSpPr>
        <p:spPr>
          <a:xfrm>
            <a:off x="0" y="0"/>
            <a:ext cx="12192000" cy="36896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1065EEE4-AF48-AE49-D747-0016DBA9FC62}"/>
              </a:ext>
            </a:extLst>
          </p:cNvPr>
          <p:cNvSpPr/>
          <p:nvPr/>
        </p:nvSpPr>
        <p:spPr>
          <a:xfrm>
            <a:off x="0" y="6569242"/>
            <a:ext cx="12192000" cy="36896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A245C68-8065-0DF0-9E11-5A858163F355}"/>
              </a:ext>
            </a:extLst>
          </p:cNvPr>
          <p:cNvPicPr>
            <a:picLocks noChangeAspect="1"/>
          </p:cNvPicPr>
          <p:nvPr/>
        </p:nvPicPr>
        <p:blipFill>
          <a:blip r:embed="rId2"/>
          <a:srcRect t="5278" b="5278"/>
          <a:stretch/>
        </p:blipFill>
        <p:spPr>
          <a:xfrm>
            <a:off x="11370000" y="6230323"/>
            <a:ext cx="822000" cy="707886"/>
          </a:xfrm>
          <a:prstGeom prst="rect">
            <a:avLst/>
          </a:prstGeom>
        </p:spPr>
      </p:pic>
      <p:sp>
        <p:nvSpPr>
          <p:cNvPr id="13" name="TextBox 12">
            <a:extLst>
              <a:ext uri="{FF2B5EF4-FFF2-40B4-BE49-F238E27FC236}">
                <a16:creationId xmlns:a16="http://schemas.microsoft.com/office/drawing/2014/main" id="{61AEF547-3675-0787-C92C-9C1323A32316}"/>
              </a:ext>
            </a:extLst>
          </p:cNvPr>
          <p:cNvSpPr txBox="1"/>
          <p:nvPr/>
        </p:nvSpPr>
        <p:spPr>
          <a:xfrm>
            <a:off x="-693821" y="615189"/>
            <a:ext cx="13579641" cy="707886"/>
          </a:xfrm>
          <a:prstGeom prst="rect">
            <a:avLst/>
          </a:prstGeom>
          <a:noFill/>
        </p:spPr>
        <p:txBody>
          <a:bodyPr wrap="square">
            <a:spAutoFit/>
          </a:bodyPr>
          <a:lstStyle/>
          <a:p>
            <a:pPr algn="ctr"/>
            <a:r>
              <a:rPr lang="en-US" sz="4000" b="1" dirty="0">
                <a:latin typeface="Georgia" panose="02040502050405020303" pitchFamily="18" charset="0"/>
              </a:rPr>
              <a:t>Prince Hall Shriners Foundation, Inc. </a:t>
            </a:r>
          </a:p>
        </p:txBody>
      </p:sp>
      <p:sp>
        <p:nvSpPr>
          <p:cNvPr id="15" name="TextBox 14">
            <a:extLst>
              <a:ext uri="{FF2B5EF4-FFF2-40B4-BE49-F238E27FC236}">
                <a16:creationId xmlns:a16="http://schemas.microsoft.com/office/drawing/2014/main" id="{FB98FB38-23B8-435D-23E8-FABADA1EEAFF}"/>
              </a:ext>
            </a:extLst>
          </p:cNvPr>
          <p:cNvSpPr txBox="1"/>
          <p:nvPr/>
        </p:nvSpPr>
        <p:spPr>
          <a:xfrm>
            <a:off x="1354668" y="1740092"/>
            <a:ext cx="9245599" cy="584775"/>
          </a:xfrm>
          <a:prstGeom prst="rect">
            <a:avLst/>
          </a:prstGeom>
          <a:noFill/>
        </p:spPr>
        <p:txBody>
          <a:bodyPr wrap="square">
            <a:spAutoFit/>
          </a:bodyPr>
          <a:lstStyle/>
          <a:p>
            <a:pPr algn="ctr"/>
            <a:r>
              <a:rPr lang="en-US" sz="3200" b="1" dirty="0">
                <a:latin typeface="Georgia" panose="02040502050405020303" pitchFamily="18" charset="0"/>
              </a:rPr>
              <a:t>MISSION STATEMENT</a:t>
            </a:r>
          </a:p>
        </p:txBody>
      </p:sp>
      <p:sp>
        <p:nvSpPr>
          <p:cNvPr id="17" name="TextBox 16">
            <a:extLst>
              <a:ext uri="{FF2B5EF4-FFF2-40B4-BE49-F238E27FC236}">
                <a16:creationId xmlns:a16="http://schemas.microsoft.com/office/drawing/2014/main" id="{6AB422EF-8D63-4557-8C7D-8D6659934F0D}"/>
              </a:ext>
            </a:extLst>
          </p:cNvPr>
          <p:cNvSpPr txBox="1"/>
          <p:nvPr/>
        </p:nvSpPr>
        <p:spPr>
          <a:xfrm>
            <a:off x="412193" y="2984751"/>
            <a:ext cx="11130548" cy="2246769"/>
          </a:xfrm>
          <a:prstGeom prst="rect">
            <a:avLst/>
          </a:prstGeom>
          <a:noFill/>
        </p:spPr>
        <p:txBody>
          <a:bodyPr wrap="square">
            <a:spAutoFit/>
          </a:bodyPr>
          <a:lstStyle/>
          <a:p>
            <a:pPr algn="just"/>
            <a:r>
              <a:rPr lang="en-US" sz="2800" dirty="0">
                <a:latin typeface="Georgia" panose="02040502050405020303" pitchFamily="18" charset="0"/>
              </a:rPr>
              <a:t>PHSF, Inc. is committed to mentoring youth, advancing cradle-to-career education, providing emergency relief, and promoting equitable health and social services. Through advocacy and strategic partnerships, we uplift communities and address disparities to foster lasting well-being. </a:t>
            </a:r>
          </a:p>
        </p:txBody>
      </p:sp>
    </p:spTree>
    <p:extLst>
      <p:ext uri="{BB962C8B-B14F-4D97-AF65-F5344CB8AC3E}">
        <p14:creationId xmlns:p14="http://schemas.microsoft.com/office/powerpoint/2010/main" val="3302914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94773-5EEB-DD78-C3CE-CECDCC5A42F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91B58E9-593E-9236-DD59-60BDF1C09330}"/>
              </a:ext>
            </a:extLst>
          </p:cNvPr>
          <p:cNvSpPr/>
          <p:nvPr/>
        </p:nvSpPr>
        <p:spPr>
          <a:xfrm>
            <a:off x="0" y="0"/>
            <a:ext cx="12192000" cy="36896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54159DE-CEC4-2A86-4A05-795DBDD78311}"/>
              </a:ext>
            </a:extLst>
          </p:cNvPr>
          <p:cNvSpPr/>
          <p:nvPr/>
        </p:nvSpPr>
        <p:spPr>
          <a:xfrm>
            <a:off x="0" y="6569242"/>
            <a:ext cx="12192000" cy="36896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3B71695-1297-37FA-81EE-FE0AED3DBF58}"/>
              </a:ext>
            </a:extLst>
          </p:cNvPr>
          <p:cNvPicPr>
            <a:picLocks noChangeAspect="1"/>
          </p:cNvPicPr>
          <p:nvPr/>
        </p:nvPicPr>
        <p:blipFill>
          <a:blip r:embed="rId2"/>
          <a:srcRect t="5278" b="5278"/>
          <a:stretch/>
        </p:blipFill>
        <p:spPr>
          <a:xfrm>
            <a:off x="11384500" y="6242811"/>
            <a:ext cx="807499" cy="695398"/>
          </a:xfrm>
          <a:prstGeom prst="rect">
            <a:avLst/>
          </a:prstGeom>
        </p:spPr>
      </p:pic>
      <p:sp>
        <p:nvSpPr>
          <p:cNvPr id="13" name="TextBox 12">
            <a:extLst>
              <a:ext uri="{FF2B5EF4-FFF2-40B4-BE49-F238E27FC236}">
                <a16:creationId xmlns:a16="http://schemas.microsoft.com/office/drawing/2014/main" id="{1AF3E02B-5D2A-EC26-88DE-ECEA759282F8}"/>
              </a:ext>
            </a:extLst>
          </p:cNvPr>
          <p:cNvSpPr txBox="1"/>
          <p:nvPr/>
        </p:nvSpPr>
        <p:spPr>
          <a:xfrm>
            <a:off x="-693821" y="615189"/>
            <a:ext cx="13579641" cy="707886"/>
          </a:xfrm>
          <a:prstGeom prst="rect">
            <a:avLst/>
          </a:prstGeom>
          <a:noFill/>
        </p:spPr>
        <p:txBody>
          <a:bodyPr wrap="square">
            <a:spAutoFit/>
          </a:bodyPr>
          <a:lstStyle/>
          <a:p>
            <a:pPr algn="ctr"/>
            <a:r>
              <a:rPr lang="en-US" sz="4000" b="1" dirty="0">
                <a:latin typeface="Georgia" panose="02040502050405020303" pitchFamily="18" charset="0"/>
              </a:rPr>
              <a:t>Prince Hall Shriners Foundation, Inc. </a:t>
            </a:r>
          </a:p>
        </p:txBody>
      </p:sp>
      <p:sp>
        <p:nvSpPr>
          <p:cNvPr id="15" name="TextBox 14">
            <a:extLst>
              <a:ext uri="{FF2B5EF4-FFF2-40B4-BE49-F238E27FC236}">
                <a16:creationId xmlns:a16="http://schemas.microsoft.com/office/drawing/2014/main" id="{A5278691-395F-919F-ADFC-3EBA2CE22CB9}"/>
              </a:ext>
            </a:extLst>
          </p:cNvPr>
          <p:cNvSpPr txBox="1"/>
          <p:nvPr/>
        </p:nvSpPr>
        <p:spPr>
          <a:xfrm>
            <a:off x="1354668" y="1906380"/>
            <a:ext cx="9245599" cy="584775"/>
          </a:xfrm>
          <a:prstGeom prst="rect">
            <a:avLst/>
          </a:prstGeom>
          <a:noFill/>
        </p:spPr>
        <p:txBody>
          <a:bodyPr wrap="square">
            <a:spAutoFit/>
          </a:bodyPr>
          <a:lstStyle/>
          <a:p>
            <a:pPr algn="ctr"/>
            <a:r>
              <a:rPr lang="en-US" sz="3200" b="1" dirty="0">
                <a:latin typeface="Georgia" panose="02040502050405020303" pitchFamily="18" charset="0"/>
              </a:rPr>
              <a:t>VISION STATEMENT</a:t>
            </a:r>
          </a:p>
        </p:txBody>
      </p:sp>
      <p:sp>
        <p:nvSpPr>
          <p:cNvPr id="17" name="TextBox 16">
            <a:extLst>
              <a:ext uri="{FF2B5EF4-FFF2-40B4-BE49-F238E27FC236}">
                <a16:creationId xmlns:a16="http://schemas.microsoft.com/office/drawing/2014/main" id="{8BC8E0A5-9748-FCE5-9CED-99B12AE92E41}"/>
              </a:ext>
            </a:extLst>
          </p:cNvPr>
          <p:cNvSpPr txBox="1"/>
          <p:nvPr/>
        </p:nvSpPr>
        <p:spPr>
          <a:xfrm>
            <a:off x="482600" y="3246726"/>
            <a:ext cx="10989733" cy="1815882"/>
          </a:xfrm>
          <a:prstGeom prst="rect">
            <a:avLst/>
          </a:prstGeom>
          <a:noFill/>
        </p:spPr>
        <p:txBody>
          <a:bodyPr wrap="square">
            <a:spAutoFit/>
          </a:bodyPr>
          <a:lstStyle/>
          <a:p>
            <a:pPr algn="just"/>
            <a:r>
              <a:rPr lang="en-US" sz="2800" b="0" i="0" u="none" strike="noStrike" baseline="0" dirty="0">
                <a:solidFill>
                  <a:srgbClr val="000000"/>
                </a:solidFill>
                <a:latin typeface="Georgia" panose="02040502050405020303" pitchFamily="18" charset="0"/>
              </a:rPr>
              <a:t>PHSF, Inc. envisions communities where everyone has equitable access to education, opportunity, and essential services. Through collaboration and empowerment, we aim to unlock potential and drive lasting change. </a:t>
            </a:r>
            <a:endParaRPr lang="en-US" sz="2800" dirty="0">
              <a:latin typeface="Georgia" panose="02040502050405020303" pitchFamily="18" charset="0"/>
            </a:endParaRPr>
          </a:p>
        </p:txBody>
      </p:sp>
    </p:spTree>
    <p:extLst>
      <p:ext uri="{BB962C8B-B14F-4D97-AF65-F5344CB8AC3E}">
        <p14:creationId xmlns:p14="http://schemas.microsoft.com/office/powerpoint/2010/main" val="4126442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FE112-2DF1-0BC4-1730-812F8A74F05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3985198-BCD1-C14C-052E-968FF9856094}"/>
              </a:ext>
            </a:extLst>
          </p:cNvPr>
          <p:cNvSpPr/>
          <p:nvPr/>
        </p:nvSpPr>
        <p:spPr>
          <a:xfrm>
            <a:off x="0" y="0"/>
            <a:ext cx="12192000" cy="36896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3840F49-7BB7-799B-6727-B4D3673495FE}"/>
              </a:ext>
            </a:extLst>
          </p:cNvPr>
          <p:cNvSpPr/>
          <p:nvPr/>
        </p:nvSpPr>
        <p:spPr>
          <a:xfrm>
            <a:off x="0" y="6569242"/>
            <a:ext cx="12192000" cy="36896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402501D-9174-1C81-2545-79634D6D45F8}"/>
              </a:ext>
            </a:extLst>
          </p:cNvPr>
          <p:cNvPicPr>
            <a:picLocks noChangeAspect="1"/>
          </p:cNvPicPr>
          <p:nvPr/>
        </p:nvPicPr>
        <p:blipFill>
          <a:blip r:embed="rId2"/>
          <a:srcRect t="5278" b="5278"/>
          <a:stretch/>
        </p:blipFill>
        <p:spPr>
          <a:xfrm>
            <a:off x="11384500" y="6242811"/>
            <a:ext cx="807499" cy="695398"/>
          </a:xfrm>
          <a:prstGeom prst="rect">
            <a:avLst/>
          </a:prstGeom>
        </p:spPr>
      </p:pic>
      <p:sp>
        <p:nvSpPr>
          <p:cNvPr id="13" name="TextBox 12">
            <a:extLst>
              <a:ext uri="{FF2B5EF4-FFF2-40B4-BE49-F238E27FC236}">
                <a16:creationId xmlns:a16="http://schemas.microsoft.com/office/drawing/2014/main" id="{8EF9D414-459A-C9FB-77A4-2D2D976C13F0}"/>
              </a:ext>
            </a:extLst>
          </p:cNvPr>
          <p:cNvSpPr txBox="1"/>
          <p:nvPr/>
        </p:nvSpPr>
        <p:spPr>
          <a:xfrm>
            <a:off x="-693822" y="695399"/>
            <a:ext cx="13579641" cy="707886"/>
          </a:xfrm>
          <a:prstGeom prst="rect">
            <a:avLst/>
          </a:prstGeom>
          <a:noFill/>
        </p:spPr>
        <p:txBody>
          <a:bodyPr wrap="square">
            <a:spAutoFit/>
          </a:bodyPr>
          <a:lstStyle/>
          <a:p>
            <a:pPr algn="ctr"/>
            <a:r>
              <a:rPr lang="en-US" sz="4000" b="1" dirty="0">
                <a:latin typeface="Georgia" panose="02040502050405020303" pitchFamily="18" charset="0"/>
              </a:rPr>
              <a:t>Prince Hall Shriners Foundation, Inc. </a:t>
            </a:r>
          </a:p>
        </p:txBody>
      </p:sp>
      <p:sp>
        <p:nvSpPr>
          <p:cNvPr id="15" name="TextBox 14">
            <a:extLst>
              <a:ext uri="{FF2B5EF4-FFF2-40B4-BE49-F238E27FC236}">
                <a16:creationId xmlns:a16="http://schemas.microsoft.com/office/drawing/2014/main" id="{85C7F53A-B973-36F1-F2C2-43064C7E514A}"/>
              </a:ext>
            </a:extLst>
          </p:cNvPr>
          <p:cNvSpPr txBox="1"/>
          <p:nvPr/>
        </p:nvSpPr>
        <p:spPr>
          <a:xfrm>
            <a:off x="1473197" y="1796152"/>
            <a:ext cx="9245599" cy="584775"/>
          </a:xfrm>
          <a:prstGeom prst="rect">
            <a:avLst/>
          </a:prstGeom>
          <a:noFill/>
        </p:spPr>
        <p:txBody>
          <a:bodyPr wrap="square">
            <a:spAutoFit/>
          </a:bodyPr>
          <a:lstStyle/>
          <a:p>
            <a:pPr algn="ctr"/>
            <a:r>
              <a:rPr lang="en-US" sz="3200" b="1" dirty="0">
                <a:latin typeface="Georgia" panose="02040502050405020303" pitchFamily="18" charset="0"/>
              </a:rPr>
              <a:t>PARTNERING IN COMMUNITY</a:t>
            </a:r>
          </a:p>
        </p:txBody>
      </p:sp>
      <p:sp>
        <p:nvSpPr>
          <p:cNvPr id="2" name="TextBox 1">
            <a:extLst>
              <a:ext uri="{FF2B5EF4-FFF2-40B4-BE49-F238E27FC236}">
                <a16:creationId xmlns:a16="http://schemas.microsoft.com/office/drawing/2014/main" id="{CCC0C284-0BE6-94DB-80C8-AC5420642AE8}"/>
              </a:ext>
            </a:extLst>
          </p:cNvPr>
          <p:cNvSpPr txBox="1"/>
          <p:nvPr/>
        </p:nvSpPr>
        <p:spPr>
          <a:xfrm>
            <a:off x="593554" y="2987623"/>
            <a:ext cx="11004884" cy="1815882"/>
          </a:xfrm>
          <a:prstGeom prst="rect">
            <a:avLst/>
          </a:prstGeom>
          <a:noFill/>
        </p:spPr>
        <p:txBody>
          <a:bodyPr wrap="square">
            <a:spAutoFit/>
          </a:bodyPr>
          <a:lstStyle/>
          <a:p>
            <a:pPr algn="just"/>
            <a:r>
              <a:rPr lang="en-US" sz="2800" dirty="0">
                <a:latin typeface="Georgia" panose="02040502050405020303" pitchFamily="18" charset="0"/>
              </a:rPr>
              <a:t>The PHSF, Inc. partners with Temples and Courts across the Domain by providing fiscal sponsorship, administrative support, and financial oversight to help carry out approved charitable projects that align with the Foundation’s mission.</a:t>
            </a:r>
          </a:p>
        </p:txBody>
      </p:sp>
    </p:spTree>
    <p:extLst>
      <p:ext uri="{BB962C8B-B14F-4D97-AF65-F5344CB8AC3E}">
        <p14:creationId xmlns:p14="http://schemas.microsoft.com/office/powerpoint/2010/main" val="1380018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0D6B8-B443-B4F4-023F-CCCACBC8B26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D50627E-4E1D-9BE2-27D2-6F66E6953EE4}"/>
              </a:ext>
            </a:extLst>
          </p:cNvPr>
          <p:cNvSpPr/>
          <p:nvPr/>
        </p:nvSpPr>
        <p:spPr>
          <a:xfrm>
            <a:off x="0" y="0"/>
            <a:ext cx="12192000" cy="36896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6434A220-DCD8-11EE-EFFB-C968CF360DE4}"/>
              </a:ext>
            </a:extLst>
          </p:cNvPr>
          <p:cNvSpPr/>
          <p:nvPr/>
        </p:nvSpPr>
        <p:spPr>
          <a:xfrm>
            <a:off x="0" y="6569242"/>
            <a:ext cx="12192000" cy="36896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9DB1977-233B-64DE-1D2B-12720FE9E804}"/>
              </a:ext>
            </a:extLst>
          </p:cNvPr>
          <p:cNvPicPr>
            <a:picLocks noChangeAspect="1"/>
          </p:cNvPicPr>
          <p:nvPr/>
        </p:nvPicPr>
        <p:blipFill>
          <a:blip r:embed="rId2"/>
          <a:srcRect t="5278" b="5278"/>
          <a:stretch/>
        </p:blipFill>
        <p:spPr>
          <a:xfrm>
            <a:off x="11384500" y="6242811"/>
            <a:ext cx="807499" cy="695398"/>
          </a:xfrm>
          <a:prstGeom prst="rect">
            <a:avLst/>
          </a:prstGeom>
        </p:spPr>
      </p:pic>
      <p:sp>
        <p:nvSpPr>
          <p:cNvPr id="13" name="TextBox 12">
            <a:extLst>
              <a:ext uri="{FF2B5EF4-FFF2-40B4-BE49-F238E27FC236}">
                <a16:creationId xmlns:a16="http://schemas.microsoft.com/office/drawing/2014/main" id="{155B9008-EC3E-12E8-8E97-B9C1D5AE5513}"/>
              </a:ext>
            </a:extLst>
          </p:cNvPr>
          <p:cNvSpPr txBox="1"/>
          <p:nvPr/>
        </p:nvSpPr>
        <p:spPr>
          <a:xfrm>
            <a:off x="-693822" y="695399"/>
            <a:ext cx="13579641" cy="707886"/>
          </a:xfrm>
          <a:prstGeom prst="rect">
            <a:avLst/>
          </a:prstGeom>
          <a:noFill/>
        </p:spPr>
        <p:txBody>
          <a:bodyPr wrap="square">
            <a:spAutoFit/>
          </a:bodyPr>
          <a:lstStyle/>
          <a:p>
            <a:pPr algn="ctr"/>
            <a:r>
              <a:rPr lang="en-US" sz="4000" b="1" dirty="0">
                <a:latin typeface="Georgia" panose="02040502050405020303" pitchFamily="18" charset="0"/>
              </a:rPr>
              <a:t>Prince Hall Shriners Foundation, Inc. </a:t>
            </a:r>
          </a:p>
        </p:txBody>
      </p:sp>
      <p:sp>
        <p:nvSpPr>
          <p:cNvPr id="15" name="TextBox 14">
            <a:extLst>
              <a:ext uri="{FF2B5EF4-FFF2-40B4-BE49-F238E27FC236}">
                <a16:creationId xmlns:a16="http://schemas.microsoft.com/office/drawing/2014/main" id="{5409186B-9AD3-249C-8C25-A12A7F0C317E}"/>
              </a:ext>
            </a:extLst>
          </p:cNvPr>
          <p:cNvSpPr txBox="1"/>
          <p:nvPr/>
        </p:nvSpPr>
        <p:spPr>
          <a:xfrm>
            <a:off x="414397" y="1843951"/>
            <a:ext cx="11373852" cy="523220"/>
          </a:xfrm>
          <a:prstGeom prst="rect">
            <a:avLst/>
          </a:prstGeom>
          <a:noFill/>
        </p:spPr>
        <p:txBody>
          <a:bodyPr wrap="square">
            <a:spAutoFit/>
          </a:bodyPr>
          <a:lstStyle/>
          <a:p>
            <a:pPr algn="ctr"/>
            <a:r>
              <a:rPr lang="en-US" sz="2800" b="1" dirty="0">
                <a:latin typeface="Georgia" panose="02040502050405020303" pitchFamily="18" charset="0"/>
              </a:rPr>
              <a:t>HOW DOES THE PARTNERSHIP WORK</a:t>
            </a:r>
          </a:p>
        </p:txBody>
      </p:sp>
      <p:sp>
        <p:nvSpPr>
          <p:cNvPr id="2" name="TextBox 1">
            <a:extLst>
              <a:ext uri="{FF2B5EF4-FFF2-40B4-BE49-F238E27FC236}">
                <a16:creationId xmlns:a16="http://schemas.microsoft.com/office/drawing/2014/main" id="{48283326-BEA0-013A-752A-940D9B3B7305}"/>
              </a:ext>
            </a:extLst>
          </p:cNvPr>
          <p:cNvSpPr txBox="1"/>
          <p:nvPr/>
        </p:nvSpPr>
        <p:spPr>
          <a:xfrm>
            <a:off x="522715" y="2693602"/>
            <a:ext cx="11265534" cy="2246769"/>
          </a:xfrm>
          <a:prstGeom prst="rect">
            <a:avLst/>
          </a:prstGeom>
          <a:noFill/>
        </p:spPr>
        <p:txBody>
          <a:bodyPr wrap="square">
            <a:spAutoFit/>
          </a:bodyPr>
          <a:lstStyle/>
          <a:p>
            <a:pPr algn="just"/>
            <a:r>
              <a:rPr lang="en-US" sz="2800" dirty="0">
                <a:latin typeface="Georgia" panose="02040502050405020303" pitchFamily="18" charset="0"/>
              </a:rPr>
              <a:t>PHSF, Inc. serves as a fiscal sponsor to Temples and Courts by allowing </a:t>
            </a:r>
            <a:r>
              <a:rPr lang="en-US" sz="2800" b="1" u="sng" dirty="0">
                <a:latin typeface="Georgia" panose="02040502050405020303" pitchFamily="18" charset="0"/>
              </a:rPr>
              <a:t>qualified</a:t>
            </a:r>
            <a:r>
              <a:rPr lang="en-US" sz="2800" dirty="0">
                <a:latin typeface="Georgia" panose="02040502050405020303" pitchFamily="18" charset="0"/>
              </a:rPr>
              <a:t> charitable projects to operate under its 501(c)(3) status - receiving and managing tax-deductible donations.</a:t>
            </a:r>
          </a:p>
          <a:p>
            <a:pPr algn="just"/>
            <a:endParaRPr lang="en-US" sz="2800" dirty="0">
              <a:latin typeface="Georgia" panose="02040502050405020303" pitchFamily="18" charset="0"/>
            </a:endParaRPr>
          </a:p>
          <a:p>
            <a:pPr algn="ctr"/>
            <a:r>
              <a:rPr lang="en-US" sz="2800" dirty="0">
                <a:latin typeface="Georgia" panose="02040502050405020303" pitchFamily="18" charset="0"/>
              </a:rPr>
              <a:t>THERE IS NO COST FOR THIS SERVICE</a:t>
            </a:r>
          </a:p>
        </p:txBody>
      </p:sp>
    </p:spTree>
    <p:extLst>
      <p:ext uri="{BB962C8B-B14F-4D97-AF65-F5344CB8AC3E}">
        <p14:creationId xmlns:p14="http://schemas.microsoft.com/office/powerpoint/2010/main" val="2084978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540A9-FCF9-FA28-AC25-E65ECBED603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9B803AD-58E4-9AD7-09ED-81859CA6DBA1}"/>
              </a:ext>
            </a:extLst>
          </p:cNvPr>
          <p:cNvSpPr/>
          <p:nvPr/>
        </p:nvSpPr>
        <p:spPr>
          <a:xfrm>
            <a:off x="0" y="0"/>
            <a:ext cx="12192000" cy="36896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C31748B-0AB8-5D61-E024-87016E18E59B}"/>
              </a:ext>
            </a:extLst>
          </p:cNvPr>
          <p:cNvSpPr/>
          <p:nvPr/>
        </p:nvSpPr>
        <p:spPr>
          <a:xfrm>
            <a:off x="0" y="6569242"/>
            <a:ext cx="12192000" cy="36896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516ED7B-EB38-84A0-E18B-66027C1CB500}"/>
              </a:ext>
            </a:extLst>
          </p:cNvPr>
          <p:cNvPicPr>
            <a:picLocks noChangeAspect="1"/>
          </p:cNvPicPr>
          <p:nvPr/>
        </p:nvPicPr>
        <p:blipFill>
          <a:blip r:embed="rId2"/>
          <a:srcRect t="5278" b="5278"/>
          <a:stretch/>
        </p:blipFill>
        <p:spPr>
          <a:xfrm>
            <a:off x="11384500" y="6242811"/>
            <a:ext cx="807499" cy="695398"/>
          </a:xfrm>
          <a:prstGeom prst="rect">
            <a:avLst/>
          </a:prstGeom>
        </p:spPr>
      </p:pic>
      <p:sp>
        <p:nvSpPr>
          <p:cNvPr id="13" name="TextBox 12">
            <a:extLst>
              <a:ext uri="{FF2B5EF4-FFF2-40B4-BE49-F238E27FC236}">
                <a16:creationId xmlns:a16="http://schemas.microsoft.com/office/drawing/2014/main" id="{94B4931C-DA3A-FAE9-B4EA-C4454F49C38D}"/>
              </a:ext>
            </a:extLst>
          </p:cNvPr>
          <p:cNvSpPr txBox="1"/>
          <p:nvPr/>
        </p:nvSpPr>
        <p:spPr>
          <a:xfrm>
            <a:off x="-693822" y="695399"/>
            <a:ext cx="13579641" cy="707886"/>
          </a:xfrm>
          <a:prstGeom prst="rect">
            <a:avLst/>
          </a:prstGeom>
          <a:noFill/>
        </p:spPr>
        <p:txBody>
          <a:bodyPr wrap="square">
            <a:spAutoFit/>
          </a:bodyPr>
          <a:lstStyle/>
          <a:p>
            <a:pPr algn="ctr"/>
            <a:r>
              <a:rPr lang="en-US" sz="4000" b="1" dirty="0">
                <a:latin typeface="Georgia" panose="02040502050405020303" pitchFamily="18" charset="0"/>
              </a:rPr>
              <a:t>Prince Hall Shriners Foundation, Inc. </a:t>
            </a:r>
          </a:p>
        </p:txBody>
      </p:sp>
      <p:sp>
        <p:nvSpPr>
          <p:cNvPr id="15" name="TextBox 14">
            <a:extLst>
              <a:ext uri="{FF2B5EF4-FFF2-40B4-BE49-F238E27FC236}">
                <a16:creationId xmlns:a16="http://schemas.microsoft.com/office/drawing/2014/main" id="{07E161B6-17DD-3386-7D49-00C04E7F1DEE}"/>
              </a:ext>
            </a:extLst>
          </p:cNvPr>
          <p:cNvSpPr txBox="1"/>
          <p:nvPr/>
        </p:nvSpPr>
        <p:spPr>
          <a:xfrm>
            <a:off x="414397" y="1967982"/>
            <a:ext cx="11373852" cy="954107"/>
          </a:xfrm>
          <a:prstGeom prst="rect">
            <a:avLst/>
          </a:prstGeom>
          <a:noFill/>
        </p:spPr>
        <p:txBody>
          <a:bodyPr wrap="square">
            <a:spAutoFit/>
          </a:bodyPr>
          <a:lstStyle/>
          <a:p>
            <a:pPr algn="ctr"/>
            <a:r>
              <a:rPr lang="en-US" sz="2800" b="1" dirty="0">
                <a:latin typeface="Georgia" panose="02040502050405020303" pitchFamily="18" charset="0"/>
              </a:rPr>
              <a:t>HOW DOES THE FOUNDATION ACCOUNT FOR FUNDS  COLLECTED ON BEHALF OF PROJECTS?</a:t>
            </a:r>
          </a:p>
        </p:txBody>
      </p:sp>
      <p:sp>
        <p:nvSpPr>
          <p:cNvPr id="2" name="TextBox 1">
            <a:extLst>
              <a:ext uri="{FF2B5EF4-FFF2-40B4-BE49-F238E27FC236}">
                <a16:creationId xmlns:a16="http://schemas.microsoft.com/office/drawing/2014/main" id="{71B53326-A21B-D7EE-629E-1299AC8106B7}"/>
              </a:ext>
            </a:extLst>
          </p:cNvPr>
          <p:cNvSpPr txBox="1"/>
          <p:nvPr/>
        </p:nvSpPr>
        <p:spPr>
          <a:xfrm>
            <a:off x="610947" y="3312872"/>
            <a:ext cx="10970102" cy="1384995"/>
          </a:xfrm>
          <a:prstGeom prst="rect">
            <a:avLst/>
          </a:prstGeom>
          <a:noFill/>
        </p:spPr>
        <p:txBody>
          <a:bodyPr wrap="square">
            <a:spAutoFit/>
          </a:bodyPr>
          <a:lstStyle/>
          <a:p>
            <a:pPr algn="just"/>
            <a:r>
              <a:rPr lang="en-US" sz="2800" dirty="0">
                <a:latin typeface="Georgia" panose="02040502050405020303" pitchFamily="18" charset="0"/>
              </a:rPr>
              <a:t>PHSF, Inc. keeps clear and accurate records of every donation, tracking each project separately to make sure the money is used only for the purpose it was given and follows donor and IRS rules.</a:t>
            </a:r>
          </a:p>
        </p:txBody>
      </p:sp>
    </p:spTree>
    <p:extLst>
      <p:ext uri="{BB962C8B-B14F-4D97-AF65-F5344CB8AC3E}">
        <p14:creationId xmlns:p14="http://schemas.microsoft.com/office/powerpoint/2010/main" val="2650278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732E8-2D8D-877D-7FFD-805A924D2AF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8B324EC-1A78-2D73-4931-A59DE72A1296}"/>
              </a:ext>
            </a:extLst>
          </p:cNvPr>
          <p:cNvSpPr/>
          <p:nvPr/>
        </p:nvSpPr>
        <p:spPr>
          <a:xfrm>
            <a:off x="0" y="0"/>
            <a:ext cx="12192000" cy="36896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B1A76CAB-7C92-5AC4-BEFE-CEDF3A086C84}"/>
              </a:ext>
            </a:extLst>
          </p:cNvPr>
          <p:cNvSpPr/>
          <p:nvPr/>
        </p:nvSpPr>
        <p:spPr>
          <a:xfrm>
            <a:off x="0" y="6569242"/>
            <a:ext cx="12192000" cy="36896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2DB0194-0E41-5F22-E362-A59B4FCC0FF0}"/>
              </a:ext>
            </a:extLst>
          </p:cNvPr>
          <p:cNvPicPr>
            <a:picLocks noChangeAspect="1"/>
          </p:cNvPicPr>
          <p:nvPr/>
        </p:nvPicPr>
        <p:blipFill>
          <a:blip r:embed="rId2"/>
          <a:srcRect t="5278" b="5278"/>
          <a:stretch/>
        </p:blipFill>
        <p:spPr>
          <a:xfrm>
            <a:off x="11384500" y="6242811"/>
            <a:ext cx="807499" cy="695398"/>
          </a:xfrm>
          <a:prstGeom prst="rect">
            <a:avLst/>
          </a:prstGeom>
        </p:spPr>
      </p:pic>
      <p:sp>
        <p:nvSpPr>
          <p:cNvPr id="2" name="TextBox 1">
            <a:extLst>
              <a:ext uri="{FF2B5EF4-FFF2-40B4-BE49-F238E27FC236}">
                <a16:creationId xmlns:a16="http://schemas.microsoft.com/office/drawing/2014/main" id="{74E13A64-0777-9029-9403-C53FB1534C3D}"/>
              </a:ext>
            </a:extLst>
          </p:cNvPr>
          <p:cNvSpPr txBox="1"/>
          <p:nvPr/>
        </p:nvSpPr>
        <p:spPr>
          <a:xfrm>
            <a:off x="409074" y="828993"/>
            <a:ext cx="11373852" cy="954107"/>
          </a:xfrm>
          <a:prstGeom prst="rect">
            <a:avLst/>
          </a:prstGeom>
          <a:noFill/>
        </p:spPr>
        <p:txBody>
          <a:bodyPr wrap="square">
            <a:spAutoFit/>
          </a:bodyPr>
          <a:lstStyle/>
          <a:p>
            <a:pPr algn="ctr"/>
            <a:r>
              <a:rPr lang="en-US" sz="2800" b="1" dirty="0">
                <a:latin typeface="Georgia" panose="02040502050405020303" pitchFamily="18" charset="0"/>
              </a:rPr>
              <a:t>PARTNERING WITH THE PRINCE HALL SHRINERS FOUNDATION, INC.</a:t>
            </a:r>
          </a:p>
        </p:txBody>
      </p:sp>
      <p:sp>
        <p:nvSpPr>
          <p:cNvPr id="7" name="TextBox 6">
            <a:extLst>
              <a:ext uri="{FF2B5EF4-FFF2-40B4-BE49-F238E27FC236}">
                <a16:creationId xmlns:a16="http://schemas.microsoft.com/office/drawing/2014/main" id="{C6938B8D-D571-8CC4-1406-F3C8DEA58DB5}"/>
              </a:ext>
            </a:extLst>
          </p:cNvPr>
          <p:cNvSpPr txBox="1"/>
          <p:nvPr/>
        </p:nvSpPr>
        <p:spPr>
          <a:xfrm>
            <a:off x="927777" y="4031725"/>
            <a:ext cx="10678686" cy="2246769"/>
          </a:xfrm>
          <a:prstGeom prst="rect">
            <a:avLst/>
          </a:prstGeom>
          <a:noFill/>
        </p:spPr>
        <p:txBody>
          <a:bodyPr wrap="square">
            <a:spAutoFit/>
          </a:bodyPr>
          <a:lstStyle/>
          <a:p>
            <a:r>
              <a:rPr lang="en-US" sz="2800" dirty="0">
                <a:latin typeface="Georgia" panose="02040502050405020303" pitchFamily="18" charset="0"/>
              </a:rPr>
              <a:t>Email AEAONMS, Inc. Corporate Affairs Department at </a:t>
            </a:r>
            <a:r>
              <a:rPr lang="en-US" sz="2800" b="1" dirty="0">
                <a:latin typeface="Georgia" panose="02040502050405020303" pitchFamily="18" charset="0"/>
              </a:rPr>
              <a:t>corporateaffairs@aeaonms.org</a:t>
            </a:r>
            <a:r>
              <a:rPr lang="en-US" sz="2800" dirty="0">
                <a:latin typeface="Georgia" panose="02040502050405020303" pitchFamily="18" charset="0"/>
              </a:rPr>
              <a:t> to discuss your community service project. They serve as the main contact between the Foundation (PHSF, Inc.), AEAONMS Departments, Deserts, Temples, and Courts.</a:t>
            </a:r>
          </a:p>
        </p:txBody>
      </p:sp>
      <p:pic>
        <p:nvPicPr>
          <p:cNvPr id="9" name="Graphic 8" descr="Email with solid fill">
            <a:extLst>
              <a:ext uri="{FF2B5EF4-FFF2-40B4-BE49-F238E27FC236}">
                <a16:creationId xmlns:a16="http://schemas.microsoft.com/office/drawing/2014/main" id="{FD112B96-A10F-9579-0A78-81E89E1AE1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61547" y="1941486"/>
            <a:ext cx="1868905" cy="1868905"/>
          </a:xfrm>
          <a:prstGeom prst="rect">
            <a:avLst/>
          </a:prstGeom>
        </p:spPr>
      </p:pic>
    </p:spTree>
    <p:extLst>
      <p:ext uri="{BB962C8B-B14F-4D97-AF65-F5344CB8AC3E}">
        <p14:creationId xmlns:p14="http://schemas.microsoft.com/office/powerpoint/2010/main" val="558171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5122A-4BE9-1C6D-C3A7-B9044EAB6EF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348FE76-13A7-0D69-185B-CC1FB2768819}"/>
              </a:ext>
            </a:extLst>
          </p:cNvPr>
          <p:cNvSpPr/>
          <p:nvPr/>
        </p:nvSpPr>
        <p:spPr>
          <a:xfrm>
            <a:off x="0" y="0"/>
            <a:ext cx="12192000" cy="36896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8BACFDEB-FE37-D7A9-AE30-1FDBAEC76BBB}"/>
              </a:ext>
            </a:extLst>
          </p:cNvPr>
          <p:cNvSpPr/>
          <p:nvPr/>
        </p:nvSpPr>
        <p:spPr>
          <a:xfrm>
            <a:off x="0" y="6569242"/>
            <a:ext cx="12192000" cy="36896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A4B9F40-56B7-86BE-4E69-285C56C51BC6}"/>
              </a:ext>
            </a:extLst>
          </p:cNvPr>
          <p:cNvPicPr>
            <a:picLocks noChangeAspect="1"/>
          </p:cNvPicPr>
          <p:nvPr/>
        </p:nvPicPr>
        <p:blipFill>
          <a:blip r:embed="rId2"/>
          <a:srcRect t="5278" b="5278"/>
          <a:stretch/>
        </p:blipFill>
        <p:spPr>
          <a:xfrm>
            <a:off x="11384500" y="6242811"/>
            <a:ext cx="807499" cy="695398"/>
          </a:xfrm>
          <a:prstGeom prst="rect">
            <a:avLst/>
          </a:prstGeom>
        </p:spPr>
      </p:pic>
      <p:sp>
        <p:nvSpPr>
          <p:cNvPr id="2" name="TextBox 1">
            <a:extLst>
              <a:ext uri="{FF2B5EF4-FFF2-40B4-BE49-F238E27FC236}">
                <a16:creationId xmlns:a16="http://schemas.microsoft.com/office/drawing/2014/main" id="{DE088BAB-703F-96D1-1F72-30039BF73F7E}"/>
              </a:ext>
            </a:extLst>
          </p:cNvPr>
          <p:cNvSpPr txBox="1"/>
          <p:nvPr/>
        </p:nvSpPr>
        <p:spPr>
          <a:xfrm>
            <a:off x="409074" y="828993"/>
            <a:ext cx="11373852" cy="954107"/>
          </a:xfrm>
          <a:prstGeom prst="rect">
            <a:avLst/>
          </a:prstGeom>
          <a:noFill/>
        </p:spPr>
        <p:txBody>
          <a:bodyPr wrap="square">
            <a:spAutoFit/>
          </a:bodyPr>
          <a:lstStyle/>
          <a:p>
            <a:pPr algn="ctr"/>
            <a:r>
              <a:rPr lang="en-US" sz="2800" b="1" dirty="0">
                <a:latin typeface="Georgia" panose="02040502050405020303" pitchFamily="18" charset="0"/>
              </a:rPr>
              <a:t>PARTNERING WITH THE PRINCE HALL SHRINERS FOUNDATION, INC.</a:t>
            </a:r>
          </a:p>
        </p:txBody>
      </p:sp>
      <p:sp>
        <p:nvSpPr>
          <p:cNvPr id="7" name="TextBox 6">
            <a:extLst>
              <a:ext uri="{FF2B5EF4-FFF2-40B4-BE49-F238E27FC236}">
                <a16:creationId xmlns:a16="http://schemas.microsoft.com/office/drawing/2014/main" id="{3ADC7784-6A85-28A6-FCD2-C9BCA83077E2}"/>
              </a:ext>
            </a:extLst>
          </p:cNvPr>
          <p:cNvSpPr txBox="1"/>
          <p:nvPr/>
        </p:nvSpPr>
        <p:spPr>
          <a:xfrm>
            <a:off x="895693" y="2711984"/>
            <a:ext cx="10678686" cy="2677656"/>
          </a:xfrm>
          <a:prstGeom prst="rect">
            <a:avLst/>
          </a:prstGeom>
          <a:noFill/>
        </p:spPr>
        <p:txBody>
          <a:bodyPr wrap="square">
            <a:spAutoFit/>
          </a:bodyPr>
          <a:lstStyle/>
          <a:p>
            <a:pPr marL="342900" indent="-342900">
              <a:buFont typeface="Arial" panose="020B0604020202020204" pitchFamily="34" charset="0"/>
              <a:buChar char="•"/>
            </a:pPr>
            <a:r>
              <a:rPr lang="en-US" sz="2800" dirty="0">
                <a:latin typeface="Georgia" panose="02040502050405020303" pitchFamily="18" charset="0"/>
              </a:rPr>
              <a:t>Corporate Affairs will review your project and let you know if it fits within the charitable mission of both PHSF, Inc. and AEAONMS, Inc.</a:t>
            </a:r>
          </a:p>
          <a:p>
            <a:pPr marL="342900" indent="-342900">
              <a:buFont typeface="Arial" panose="020B0604020202020204" pitchFamily="34" charset="0"/>
              <a:buChar char="•"/>
            </a:pPr>
            <a:endParaRPr lang="en-US" sz="2800" dirty="0">
              <a:latin typeface="Georgia" panose="02040502050405020303" pitchFamily="18" charset="0"/>
            </a:endParaRPr>
          </a:p>
          <a:p>
            <a:pPr marL="342900" indent="-342900">
              <a:buFont typeface="Arial" panose="020B0604020202020204" pitchFamily="34" charset="0"/>
              <a:buChar char="•"/>
            </a:pPr>
            <a:r>
              <a:rPr lang="en-US" sz="2800" dirty="0">
                <a:latin typeface="Georgia" panose="02040502050405020303" pitchFamily="18" charset="0"/>
              </a:rPr>
              <a:t>If your project is approved, they will give you permission and instructions on how to move forward with the Foundation.</a:t>
            </a:r>
          </a:p>
        </p:txBody>
      </p:sp>
    </p:spTree>
    <p:extLst>
      <p:ext uri="{BB962C8B-B14F-4D97-AF65-F5344CB8AC3E}">
        <p14:creationId xmlns:p14="http://schemas.microsoft.com/office/powerpoint/2010/main" val="1187242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46CEC-A1AE-54BF-D39E-303A7DF5B3E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C4719F5-4772-E844-E1B0-6817D25B2D79}"/>
              </a:ext>
            </a:extLst>
          </p:cNvPr>
          <p:cNvSpPr/>
          <p:nvPr/>
        </p:nvSpPr>
        <p:spPr>
          <a:xfrm>
            <a:off x="0" y="0"/>
            <a:ext cx="12192000" cy="36896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6A4711A2-DB01-2531-A86E-7FC60AEDDC23}"/>
              </a:ext>
            </a:extLst>
          </p:cNvPr>
          <p:cNvSpPr/>
          <p:nvPr/>
        </p:nvSpPr>
        <p:spPr>
          <a:xfrm>
            <a:off x="0" y="6569242"/>
            <a:ext cx="12192000" cy="36896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C4376A6-F35E-FDDB-36E4-19BE0C1711AA}"/>
              </a:ext>
            </a:extLst>
          </p:cNvPr>
          <p:cNvPicPr>
            <a:picLocks noChangeAspect="1"/>
          </p:cNvPicPr>
          <p:nvPr/>
        </p:nvPicPr>
        <p:blipFill>
          <a:blip r:embed="rId2"/>
          <a:srcRect t="5278" b="5278"/>
          <a:stretch/>
        </p:blipFill>
        <p:spPr>
          <a:xfrm>
            <a:off x="11384500" y="6242811"/>
            <a:ext cx="807499" cy="695398"/>
          </a:xfrm>
          <a:prstGeom prst="rect">
            <a:avLst/>
          </a:prstGeom>
        </p:spPr>
      </p:pic>
      <p:sp>
        <p:nvSpPr>
          <p:cNvPr id="2" name="TextBox 1">
            <a:extLst>
              <a:ext uri="{FF2B5EF4-FFF2-40B4-BE49-F238E27FC236}">
                <a16:creationId xmlns:a16="http://schemas.microsoft.com/office/drawing/2014/main" id="{B5FC91A1-C3FC-62FA-4188-E1B32CCF41C6}"/>
              </a:ext>
            </a:extLst>
          </p:cNvPr>
          <p:cNvSpPr txBox="1"/>
          <p:nvPr/>
        </p:nvSpPr>
        <p:spPr>
          <a:xfrm>
            <a:off x="409074" y="828993"/>
            <a:ext cx="11373852" cy="954107"/>
          </a:xfrm>
          <a:prstGeom prst="rect">
            <a:avLst/>
          </a:prstGeom>
          <a:noFill/>
        </p:spPr>
        <p:txBody>
          <a:bodyPr wrap="square">
            <a:spAutoFit/>
          </a:bodyPr>
          <a:lstStyle/>
          <a:p>
            <a:pPr algn="ctr"/>
            <a:r>
              <a:rPr lang="en-US" sz="2800" b="1" dirty="0">
                <a:latin typeface="Georgia" panose="02040502050405020303" pitchFamily="18" charset="0"/>
              </a:rPr>
              <a:t>PARTNERING WITH THE PRINCE HALL SHRINERS FOUNDATION, INC.</a:t>
            </a:r>
          </a:p>
        </p:txBody>
      </p:sp>
      <p:sp>
        <p:nvSpPr>
          <p:cNvPr id="7" name="TextBox 6">
            <a:extLst>
              <a:ext uri="{FF2B5EF4-FFF2-40B4-BE49-F238E27FC236}">
                <a16:creationId xmlns:a16="http://schemas.microsoft.com/office/drawing/2014/main" id="{729015F2-317F-9C70-B174-B2905A37DEB4}"/>
              </a:ext>
            </a:extLst>
          </p:cNvPr>
          <p:cNvSpPr txBox="1"/>
          <p:nvPr/>
        </p:nvSpPr>
        <p:spPr>
          <a:xfrm>
            <a:off x="756657" y="1983370"/>
            <a:ext cx="10678686" cy="4585871"/>
          </a:xfrm>
          <a:prstGeom prst="rect">
            <a:avLst/>
          </a:prstGeom>
          <a:noFill/>
        </p:spPr>
        <p:txBody>
          <a:bodyPr wrap="square">
            <a:spAutoFit/>
          </a:bodyPr>
          <a:lstStyle/>
          <a:p>
            <a:pPr lvl="0"/>
            <a:r>
              <a:rPr lang="en-US" sz="2400" dirty="0">
                <a:latin typeface="Georgia" panose="02040502050405020303" pitchFamily="18" charset="0"/>
              </a:rPr>
              <a:t>Requests must include a detailed synopsis of the charitable project/event:</a:t>
            </a:r>
          </a:p>
          <a:p>
            <a:pPr lvl="0"/>
            <a:endParaRPr lang="en-US" sz="2800" dirty="0">
              <a:latin typeface="Georgia" panose="02040502050405020303" pitchFamily="18" charset="0"/>
            </a:endParaRPr>
          </a:p>
          <a:p>
            <a:pPr marL="457200" indent="-457200">
              <a:buFont typeface="+mj-lt"/>
              <a:buAutoNum type="arabicPeriod"/>
            </a:pPr>
            <a:r>
              <a:rPr lang="en-US" sz="2400" dirty="0">
                <a:latin typeface="Georgia" panose="02040502050405020303" pitchFamily="18" charset="0"/>
              </a:rPr>
              <a:t>Must have a clear explanation of your project's mission and intended activities.</a:t>
            </a:r>
          </a:p>
          <a:p>
            <a:pPr marL="342900" indent="-342900">
              <a:buFont typeface="+mj-lt"/>
              <a:buAutoNum type="arabicPeriod"/>
            </a:pPr>
            <a:r>
              <a:rPr lang="en-US" sz="2400" dirty="0">
                <a:latin typeface="Georgia" panose="02040502050405020303" pitchFamily="18" charset="0"/>
              </a:rPr>
              <a:t>How it aligns with the PHSF, Inc. mission. </a:t>
            </a:r>
          </a:p>
          <a:p>
            <a:pPr marL="342900" indent="-342900">
              <a:buFont typeface="+mj-lt"/>
              <a:buAutoNum type="arabicPeriod"/>
            </a:pPr>
            <a:r>
              <a:rPr lang="en-US" sz="2400" dirty="0">
                <a:latin typeface="Georgia" panose="02040502050405020303" pitchFamily="18" charset="0"/>
              </a:rPr>
              <a:t>Demonstrate the project is charitable in purpose and operating for a community need.</a:t>
            </a:r>
          </a:p>
          <a:p>
            <a:pPr marL="342900" indent="-342900">
              <a:buFont typeface="+mj-lt"/>
              <a:buAutoNum type="arabicPeriod"/>
            </a:pPr>
            <a:r>
              <a:rPr lang="en-US" sz="2400" dirty="0">
                <a:latin typeface="Georgia" panose="02040502050405020303" pitchFamily="18" charset="0"/>
              </a:rPr>
              <a:t>Provide an estimate of your project’s anticipated income and expenses which helps the Foundation understand the scope of the administrative work needed to support your project.</a:t>
            </a:r>
          </a:p>
          <a:p>
            <a:pPr marL="342900" indent="-342900">
              <a:buFont typeface="+mj-lt"/>
              <a:buAutoNum type="arabicPeriod"/>
            </a:pPr>
            <a:r>
              <a:rPr lang="en-US" sz="2400" dirty="0">
                <a:latin typeface="Georgia" panose="02040502050405020303" pitchFamily="18" charset="0"/>
              </a:rPr>
              <a:t>The project should not be organized or operated for the benefit of private interests.</a:t>
            </a:r>
          </a:p>
        </p:txBody>
      </p:sp>
    </p:spTree>
    <p:extLst>
      <p:ext uri="{BB962C8B-B14F-4D97-AF65-F5344CB8AC3E}">
        <p14:creationId xmlns:p14="http://schemas.microsoft.com/office/powerpoint/2010/main" val="3024013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56256-D3B6-CED6-AC98-BD9786B8D33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9FD6962-80FB-2A41-68F3-AFC68835DED2}"/>
              </a:ext>
            </a:extLst>
          </p:cNvPr>
          <p:cNvSpPr/>
          <p:nvPr/>
        </p:nvSpPr>
        <p:spPr>
          <a:xfrm>
            <a:off x="0" y="0"/>
            <a:ext cx="12192000" cy="36896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8B7B4C7-9EF8-7446-E151-CA6605C0FE23}"/>
              </a:ext>
            </a:extLst>
          </p:cNvPr>
          <p:cNvSpPr/>
          <p:nvPr/>
        </p:nvSpPr>
        <p:spPr>
          <a:xfrm>
            <a:off x="0" y="6569242"/>
            <a:ext cx="12192000" cy="36896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E3BB999-DBF6-16F5-69AB-D0A24757D07D}"/>
              </a:ext>
            </a:extLst>
          </p:cNvPr>
          <p:cNvPicPr>
            <a:picLocks noChangeAspect="1"/>
          </p:cNvPicPr>
          <p:nvPr/>
        </p:nvPicPr>
        <p:blipFill>
          <a:blip r:embed="rId2"/>
          <a:srcRect t="5278" b="5278"/>
          <a:stretch/>
        </p:blipFill>
        <p:spPr>
          <a:xfrm>
            <a:off x="11384500" y="6242811"/>
            <a:ext cx="807499" cy="695398"/>
          </a:xfrm>
          <a:prstGeom prst="rect">
            <a:avLst/>
          </a:prstGeom>
        </p:spPr>
      </p:pic>
      <p:sp>
        <p:nvSpPr>
          <p:cNvPr id="2" name="TextBox 1">
            <a:extLst>
              <a:ext uri="{FF2B5EF4-FFF2-40B4-BE49-F238E27FC236}">
                <a16:creationId xmlns:a16="http://schemas.microsoft.com/office/drawing/2014/main" id="{5B2FF93B-151A-0AD2-4C6A-172A3D316169}"/>
              </a:ext>
            </a:extLst>
          </p:cNvPr>
          <p:cNvSpPr txBox="1"/>
          <p:nvPr/>
        </p:nvSpPr>
        <p:spPr>
          <a:xfrm>
            <a:off x="409074" y="828993"/>
            <a:ext cx="11373852" cy="954107"/>
          </a:xfrm>
          <a:prstGeom prst="rect">
            <a:avLst/>
          </a:prstGeom>
          <a:noFill/>
        </p:spPr>
        <p:txBody>
          <a:bodyPr wrap="square">
            <a:spAutoFit/>
          </a:bodyPr>
          <a:lstStyle/>
          <a:p>
            <a:pPr algn="ctr"/>
            <a:r>
              <a:rPr lang="en-US" sz="2800" b="1" dirty="0">
                <a:latin typeface="Georgia" panose="02040502050405020303" pitchFamily="18" charset="0"/>
              </a:rPr>
              <a:t>PARTNERING WITH THE PRINCE HALL SHRINERS FOUNDATION, INC.</a:t>
            </a:r>
          </a:p>
        </p:txBody>
      </p:sp>
      <p:sp>
        <p:nvSpPr>
          <p:cNvPr id="7" name="TextBox 6">
            <a:extLst>
              <a:ext uri="{FF2B5EF4-FFF2-40B4-BE49-F238E27FC236}">
                <a16:creationId xmlns:a16="http://schemas.microsoft.com/office/drawing/2014/main" id="{EB9B37ED-DF1E-FE64-33B4-03B76CFB1D40}"/>
              </a:ext>
            </a:extLst>
          </p:cNvPr>
          <p:cNvSpPr txBox="1"/>
          <p:nvPr/>
        </p:nvSpPr>
        <p:spPr>
          <a:xfrm>
            <a:off x="756657" y="1983370"/>
            <a:ext cx="10678686" cy="4154984"/>
          </a:xfrm>
          <a:prstGeom prst="rect">
            <a:avLst/>
          </a:prstGeom>
          <a:noFill/>
        </p:spPr>
        <p:txBody>
          <a:bodyPr wrap="square">
            <a:spAutoFit/>
          </a:bodyPr>
          <a:lstStyle/>
          <a:p>
            <a:pPr lvl="0"/>
            <a:r>
              <a:rPr lang="en-US" sz="2400" dirty="0">
                <a:latin typeface="Georgia" panose="02040502050405020303" pitchFamily="18" charset="0"/>
              </a:rPr>
              <a:t>After you submit your request, the Foundation will begin its review process. Please allow </a:t>
            </a:r>
            <a:r>
              <a:rPr lang="en-US" sz="2400" b="1" dirty="0">
                <a:latin typeface="Georgia" panose="02040502050405020303" pitchFamily="18" charset="0"/>
              </a:rPr>
              <a:t>3 to 14 days</a:t>
            </a:r>
            <a:r>
              <a:rPr lang="en-US" sz="2400" dirty="0">
                <a:latin typeface="Georgia" panose="02040502050405020303" pitchFamily="18" charset="0"/>
              </a:rPr>
              <a:t> from the date you submit your request to receive a decision and response.</a:t>
            </a:r>
          </a:p>
          <a:p>
            <a:pPr lvl="0"/>
            <a:endParaRPr lang="en-US" sz="2400" dirty="0">
              <a:latin typeface="Georgia" panose="02040502050405020303" pitchFamily="18" charset="0"/>
            </a:endParaRPr>
          </a:p>
          <a:p>
            <a:pPr marL="457200" lvl="0" indent="-457200">
              <a:buFont typeface="+mj-lt"/>
              <a:buAutoNum type="arabicPeriod"/>
            </a:pPr>
            <a:r>
              <a:rPr lang="en-US" sz="2400" dirty="0">
                <a:latin typeface="Georgia" panose="02040502050405020303" pitchFamily="18" charset="0"/>
              </a:rPr>
              <a:t>The Officers of the Foundation will review the request to determine if it should go to the Board for a vote. If </a:t>
            </a:r>
            <a:r>
              <a:rPr lang="en-US" sz="2400" b="1" dirty="0">
                <a:latin typeface="Georgia" panose="02040502050405020303" pitchFamily="18" charset="0"/>
              </a:rPr>
              <a:t>yes</a:t>
            </a:r>
            <a:r>
              <a:rPr lang="en-US" sz="2400" dirty="0">
                <a:latin typeface="Georgia" panose="02040502050405020303" pitchFamily="18" charset="0"/>
              </a:rPr>
              <a:t>, then: </a:t>
            </a:r>
          </a:p>
          <a:p>
            <a:pPr marL="457200" lvl="0" indent="-457200">
              <a:buFont typeface="+mj-lt"/>
              <a:buAutoNum type="arabicPeriod"/>
            </a:pPr>
            <a:endParaRPr lang="en-US" sz="2400" dirty="0">
              <a:latin typeface="Georgia" panose="02040502050405020303" pitchFamily="18" charset="0"/>
            </a:endParaRPr>
          </a:p>
          <a:p>
            <a:pPr marL="457200" lvl="0" indent="-457200">
              <a:buFont typeface="+mj-lt"/>
              <a:buAutoNum type="arabicPeriod"/>
            </a:pPr>
            <a:r>
              <a:rPr lang="en-US" sz="2400" dirty="0">
                <a:latin typeface="Georgia" panose="02040502050405020303" pitchFamily="18" charset="0"/>
              </a:rPr>
              <a:t>The Board reviews the submission and votes on the Request.</a:t>
            </a:r>
          </a:p>
          <a:p>
            <a:pPr marL="457200" lvl="0" indent="-457200">
              <a:buFont typeface="+mj-lt"/>
              <a:buAutoNum type="arabicPeriod"/>
            </a:pPr>
            <a:endParaRPr lang="en-US" sz="2400" dirty="0">
              <a:latin typeface="Georgia" panose="02040502050405020303" pitchFamily="18" charset="0"/>
            </a:endParaRPr>
          </a:p>
          <a:p>
            <a:pPr marL="457200" lvl="0" indent="-457200">
              <a:buFont typeface="+mj-lt"/>
              <a:buAutoNum type="arabicPeriod"/>
            </a:pPr>
            <a:r>
              <a:rPr lang="en-US" sz="2400" dirty="0">
                <a:latin typeface="Georgia" panose="02040502050405020303" pitchFamily="18" charset="0"/>
              </a:rPr>
              <a:t>After the Board votes, the Foundation will inform the submitter of the Board’s Decision and next steps.</a:t>
            </a:r>
          </a:p>
        </p:txBody>
      </p:sp>
    </p:spTree>
    <p:extLst>
      <p:ext uri="{BB962C8B-B14F-4D97-AF65-F5344CB8AC3E}">
        <p14:creationId xmlns:p14="http://schemas.microsoft.com/office/powerpoint/2010/main" val="2564806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Wood human figure">
            <a:extLst>
              <a:ext uri="{FF2B5EF4-FFF2-40B4-BE49-F238E27FC236}">
                <a16:creationId xmlns:a16="http://schemas.microsoft.com/office/drawing/2014/main" id="{6E60C697-F9DB-3AC7-D54C-DBE81C64C00F}"/>
              </a:ext>
            </a:extLst>
          </p:cNvPr>
          <p:cNvPicPr>
            <a:picLocks noChangeAspect="1"/>
          </p:cNvPicPr>
          <p:nvPr/>
        </p:nvPicPr>
        <p:blipFill rotWithShape="1">
          <a:blip r:embed="rId2"/>
          <a:srcRect r="16755"/>
          <a:stretch>
            <a:fillRect/>
          </a:stretch>
        </p:blipFill>
        <p:spPr>
          <a:xfrm>
            <a:off x="4131576" y="956706"/>
            <a:ext cx="3928847" cy="3150355"/>
          </a:xfrm>
          <a:prstGeom prst="rect">
            <a:avLst/>
          </a:prstGeom>
        </p:spPr>
      </p:pic>
      <p:sp>
        <p:nvSpPr>
          <p:cNvPr id="9" name="Rectangle 8">
            <a:extLst>
              <a:ext uri="{FF2B5EF4-FFF2-40B4-BE49-F238E27FC236}">
                <a16:creationId xmlns:a16="http://schemas.microsoft.com/office/drawing/2014/main" id="{F8CDDBCA-3A16-A290-CB83-22BDCD79AD3A}"/>
              </a:ext>
            </a:extLst>
          </p:cNvPr>
          <p:cNvSpPr/>
          <p:nvPr/>
        </p:nvSpPr>
        <p:spPr>
          <a:xfrm>
            <a:off x="0" y="0"/>
            <a:ext cx="12192000" cy="36896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316BFB55-818F-72AB-7E3C-C7BC55B43FA7}"/>
              </a:ext>
            </a:extLst>
          </p:cNvPr>
          <p:cNvSpPr/>
          <p:nvPr/>
        </p:nvSpPr>
        <p:spPr>
          <a:xfrm>
            <a:off x="0" y="6569242"/>
            <a:ext cx="12192000" cy="36896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5E3835A8-1A0E-B73A-E5D0-E638502B24EF}"/>
              </a:ext>
            </a:extLst>
          </p:cNvPr>
          <p:cNvSpPr>
            <a:spLocks noGrp="1"/>
          </p:cNvSpPr>
          <p:nvPr>
            <p:ph idx="1"/>
          </p:nvPr>
        </p:nvSpPr>
        <p:spPr>
          <a:xfrm>
            <a:off x="1556084" y="4433492"/>
            <a:ext cx="9079832" cy="1809319"/>
          </a:xfrm>
        </p:spPr>
        <p:txBody>
          <a:bodyPr vert="horz" lIns="91440" tIns="45720" rIns="91440" bIns="45720" rtlCol="0">
            <a:normAutofit/>
          </a:bodyPr>
          <a:lstStyle/>
          <a:p>
            <a:pPr marL="0" indent="0" algn="ctr">
              <a:buNone/>
            </a:pPr>
            <a:r>
              <a:rPr lang="en-US" sz="3600" dirty="0">
                <a:latin typeface="Georgia" panose="02040502050405020303" pitchFamily="18" charset="0"/>
              </a:rPr>
              <a:t>GOT QUESTIONS? WE GOT ANSWERS!</a:t>
            </a:r>
          </a:p>
          <a:p>
            <a:pPr marL="0" indent="0" algn="ctr">
              <a:buNone/>
            </a:pPr>
            <a:r>
              <a:rPr lang="en-US" sz="3000" dirty="0">
                <a:latin typeface="Georgia" panose="02040502050405020303" pitchFamily="18" charset="0"/>
              </a:rPr>
              <a:t>If you have any questions, please email them to:</a:t>
            </a:r>
          </a:p>
          <a:p>
            <a:pPr marL="0" indent="0" algn="ctr">
              <a:buNone/>
            </a:pPr>
            <a:r>
              <a:rPr lang="en-US" sz="3000" dirty="0">
                <a:latin typeface="Georgia" panose="02040502050405020303" pitchFamily="18" charset="0"/>
              </a:rPr>
              <a:t> </a:t>
            </a:r>
            <a:r>
              <a:rPr lang="en-US" sz="3000" b="1" dirty="0">
                <a:latin typeface="Georgia" panose="02040502050405020303" pitchFamily="18" charset="0"/>
                <a:hlinkClick r:id="rId3">
                  <a:extLst>
                    <a:ext uri="{A12FA001-AC4F-418D-AE19-62706E023703}">
                      <ahyp:hlinkClr xmlns:ahyp="http://schemas.microsoft.com/office/drawing/2018/hyperlinkcolor" val="tx"/>
                    </a:ext>
                  </a:extLst>
                </a:hlinkClick>
              </a:rPr>
              <a:t>info@princehallshrinersfoundation.org</a:t>
            </a:r>
            <a:r>
              <a:rPr lang="en-US" sz="3000" b="1" dirty="0">
                <a:latin typeface="Georgia" panose="02040502050405020303" pitchFamily="18" charset="0"/>
              </a:rPr>
              <a:t> </a:t>
            </a:r>
          </a:p>
        </p:txBody>
      </p:sp>
      <p:pic>
        <p:nvPicPr>
          <p:cNvPr id="14" name="Picture 13">
            <a:extLst>
              <a:ext uri="{FF2B5EF4-FFF2-40B4-BE49-F238E27FC236}">
                <a16:creationId xmlns:a16="http://schemas.microsoft.com/office/drawing/2014/main" id="{859F7973-C5E0-4AD8-B092-DFE6EFD2B58A}"/>
              </a:ext>
            </a:extLst>
          </p:cNvPr>
          <p:cNvPicPr>
            <a:picLocks noChangeAspect="1"/>
          </p:cNvPicPr>
          <p:nvPr/>
        </p:nvPicPr>
        <p:blipFill>
          <a:blip r:embed="rId4"/>
          <a:srcRect t="5278" b="5278"/>
          <a:stretch/>
        </p:blipFill>
        <p:spPr>
          <a:xfrm>
            <a:off x="11384500" y="6242811"/>
            <a:ext cx="807499" cy="695398"/>
          </a:xfrm>
          <a:prstGeom prst="rect">
            <a:avLst/>
          </a:prstGeom>
        </p:spPr>
      </p:pic>
    </p:spTree>
    <p:extLst>
      <p:ext uri="{BB962C8B-B14F-4D97-AF65-F5344CB8AC3E}">
        <p14:creationId xmlns:p14="http://schemas.microsoft.com/office/powerpoint/2010/main" val="33926664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202</TotalTime>
  <Words>853</Words>
  <Application>Microsoft Office PowerPoint</Application>
  <PresentationFormat>Widescreen</PresentationFormat>
  <Paragraphs>59</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Ebony S. Johnson</dc:creator>
  <cp:lastModifiedBy>Vincent N Sykes Sr</cp:lastModifiedBy>
  <cp:revision>2</cp:revision>
  <dcterms:created xsi:type="dcterms:W3CDTF">2026-02-12T17:35:58Z</dcterms:created>
  <dcterms:modified xsi:type="dcterms:W3CDTF">2026-02-12T21:12:12Z</dcterms:modified>
</cp:coreProperties>
</file>